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53"/>
  </p:notesMasterIdLst>
  <p:sldIdLst>
    <p:sldId id="256" r:id="rId2"/>
    <p:sldId id="280" r:id="rId3"/>
    <p:sldId id="281" r:id="rId4"/>
    <p:sldId id="314" r:id="rId5"/>
    <p:sldId id="295" r:id="rId6"/>
    <p:sldId id="264" r:id="rId7"/>
    <p:sldId id="265" r:id="rId8"/>
    <p:sldId id="266" r:id="rId9"/>
    <p:sldId id="271" r:id="rId10"/>
    <p:sldId id="272" r:id="rId11"/>
    <p:sldId id="267" r:id="rId12"/>
    <p:sldId id="275" r:id="rId13"/>
    <p:sldId id="270" r:id="rId14"/>
    <p:sldId id="263" r:id="rId15"/>
    <p:sldId id="257" r:id="rId16"/>
    <p:sldId id="258" r:id="rId17"/>
    <p:sldId id="276" r:id="rId18"/>
    <p:sldId id="268" r:id="rId19"/>
    <p:sldId id="277" r:id="rId20"/>
    <p:sldId id="296" r:id="rId21"/>
    <p:sldId id="293" r:id="rId22"/>
    <p:sldId id="300" r:id="rId23"/>
    <p:sldId id="301" r:id="rId24"/>
    <p:sldId id="297" r:id="rId25"/>
    <p:sldId id="262" r:id="rId26"/>
    <p:sldId id="306" r:id="rId27"/>
    <p:sldId id="285" r:id="rId28"/>
    <p:sldId id="286" r:id="rId29"/>
    <p:sldId id="287" r:id="rId30"/>
    <p:sldId id="288" r:id="rId31"/>
    <p:sldId id="289" r:id="rId32"/>
    <p:sldId id="290" r:id="rId33"/>
    <p:sldId id="304" r:id="rId34"/>
    <p:sldId id="292" r:id="rId35"/>
    <p:sldId id="307" r:id="rId36"/>
    <p:sldId id="298" r:id="rId37"/>
    <p:sldId id="308" r:id="rId38"/>
    <p:sldId id="312" r:id="rId39"/>
    <p:sldId id="261" r:id="rId40"/>
    <p:sldId id="278" r:id="rId41"/>
    <p:sldId id="282" r:id="rId42"/>
    <p:sldId id="313" r:id="rId43"/>
    <p:sldId id="299" r:id="rId44"/>
    <p:sldId id="260" r:id="rId45"/>
    <p:sldId id="309" r:id="rId46"/>
    <p:sldId id="310" r:id="rId47"/>
    <p:sldId id="274" r:id="rId48"/>
    <p:sldId id="284" r:id="rId49"/>
    <p:sldId id="259" r:id="rId50"/>
    <p:sldId id="269" r:id="rId51"/>
    <p:sldId id="279" r:id="rId52"/>
  </p:sldIdLst>
  <p:sldSz cx="9144000" cy="6858000" type="screen4x3"/>
  <p:notesSz cx="6858000" cy="9144000"/>
  <p:defaultTextStyle>
    <a:defPPr>
      <a:defRPr lang="ja-JP"/>
    </a:defPPr>
    <a:lvl1pPr algn="l" defTabSz="457200"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A107856-5554-42FB-B03E-39F5DBC370BA}" styleName="中間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中間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1EBBBCC-DAD2-459C-BE2E-F6DE35CF9A28}" styleName="濃色 2 - アクセント 3/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autoAdjust="0"/>
    <p:restoredTop sz="94629" autoAdjust="0"/>
  </p:normalViewPr>
  <p:slideViewPr>
    <p:cSldViewPr snapToGrid="0" snapToObjects="1">
      <p:cViewPr varScale="1">
        <p:scale>
          <a:sx n="110" d="100"/>
          <a:sy n="110" d="100"/>
        </p:scale>
        <p:origin x="-296" y="-96"/>
      </p:cViewPr>
      <p:guideLst>
        <p:guide orient="horz" pos="2160"/>
        <p:guide pos="2880"/>
      </p:guideLst>
    </p:cSldViewPr>
  </p:slideViewPr>
  <p:outlineViewPr>
    <p:cViewPr>
      <p:scale>
        <a:sx n="33" d="100"/>
        <a:sy n="33" d="100"/>
      </p:scale>
      <p:origin x="0" y="46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150EB-3031-734E-B045-07CF3F73578E}" type="datetimeFigureOut">
              <a:rPr lang="ja-JP" altLang="en-US" smtClean="0"/>
              <a:pPr/>
              <a:t>10.7.31</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4867A3-F88B-3D48-8668-64DAADA929C6}"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F04867A3-F88B-3D48-8668-64DAADA929C6}" type="slidenum">
              <a:rPr lang="ja-JP" altLang="en-US" smtClean="0"/>
              <a:pPr/>
              <a:t>28</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F04867A3-F88B-3D48-8668-64DAADA929C6}" type="slidenum">
              <a:rPr lang="ja-JP" altLang="en-US" smtClean="0"/>
              <a:pPr/>
              <a:t>29</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F04867A3-F88B-3D48-8668-64DAADA929C6}" type="slidenum">
              <a:rPr lang="ja-JP" altLang="en-US" smtClean="0"/>
              <a:pPr/>
              <a:t>30</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F04867A3-F88B-3D48-8668-64DAADA929C6}" type="slidenum">
              <a:rPr lang="ja-JP" altLang="en-US" smtClean="0"/>
              <a:pPr/>
              <a:t>31</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F04867A3-F88B-3D48-8668-64DAADA929C6}" type="slidenum">
              <a:rPr lang="ja-JP" altLang="en-US" smtClean="0"/>
              <a:pPr/>
              <a:t>32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fld id="{0F003338-1E23-CF42-B16F-3A63417905C6}" type="datetime1">
              <a:rPr lang="ja-JP" altLang="en-US"/>
              <a:pPr/>
              <a:t>10.7.31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798DD273-913B-9540-AA1D-8CD40181560B}" type="slidenum">
              <a:rPr lang="ja-JP" altLang="en-US"/>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A814322F-B02A-F241-A132-8BDBC1110A87}" type="datetime1">
              <a:rPr lang="ja-JP" altLang="en-US"/>
              <a:pPr/>
              <a:t>10.7.31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9A24116E-B0A8-484C-A711-F8F82150FE24}" type="slidenum">
              <a:rPr lang="ja-JP" altLang="en-US"/>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1B20E37B-B5F2-4C4F-9E73-71D0F75694D2}" type="datetime1">
              <a:rPr lang="ja-JP" altLang="en-US"/>
              <a:pPr/>
              <a:t>10.7.31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AEE613CF-400D-8440-BF06-CC45F8D1DF15}" type="slidenum">
              <a:rPr lang="ja-JP" altLang="en-US"/>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DD700E9-0580-8B4B-89A2-77585F2F46D1}" type="datetime1">
              <a:rPr lang="ja-JP" altLang="en-US"/>
              <a:pPr/>
              <a:t>10.7.31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3BF499C1-DABC-9844-A795-7B86D553F18B}" type="slidenum">
              <a:rPr lang="ja-JP" altLang="en-US"/>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BD4E89AF-4638-3743-A58B-6271218F2DC1}" type="datetime1">
              <a:rPr lang="ja-JP" altLang="en-US"/>
              <a:pPr/>
              <a:t>10.7.31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C6C6F7F5-0A23-8F4C-B110-EFA29F01CAE0}" type="slidenum">
              <a:rPr lang="ja-JP" altLang="en-US"/>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fld id="{714F4AC5-2CFA-0540-801E-7703FA5B281A}" type="datetime1">
              <a:rPr lang="ja-JP" altLang="en-US"/>
              <a:pPr/>
              <a:t>10.7.31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EDF107A0-C1D9-9B49-B8B4-78A896890BF2}" type="slidenum">
              <a:rPr lang="ja-JP" altLang="en-US"/>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fld id="{224897F4-D079-0946-8943-015CBF20F79D}" type="datetime1">
              <a:rPr lang="ja-JP" altLang="en-US"/>
              <a:pPr/>
              <a:t>10.7.31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EA0C0A6C-4244-7045-923F-A7B95103AC2C}" type="slidenum">
              <a:rPr lang="ja-JP" altLang="en-US"/>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fld id="{5E9E4292-00C0-7240-AD7A-72A6A16AAECB}" type="datetime1">
              <a:rPr lang="ja-JP" altLang="en-US"/>
              <a:pPr/>
              <a:t>10.7.31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8587A17A-2ADD-0744-9422-089A7CFE33AD}" type="slidenum">
              <a:rPr lang="ja-JP" altLang="en-US"/>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fld id="{FEC1BBF2-18DE-8F4B-A952-B758E81EEDAD}" type="datetime1">
              <a:rPr lang="ja-JP" altLang="en-US"/>
              <a:pPr/>
              <a:t>10.7.31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822E0A3F-1E0D-F941-A37A-EEB45F594A7F}" type="slidenum">
              <a:rPr lang="ja-JP" altLang="en-US"/>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fld id="{6A1D4953-175B-744A-9FA0-513FF48942E8}" type="datetime1">
              <a:rPr lang="ja-JP" altLang="en-US"/>
              <a:pPr/>
              <a:t>10.7.31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55BA14A-4F23-2D49-A78F-420C763170FE}" type="slidenum">
              <a:rPr lang="ja-JP" altLang="en-US"/>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fld id="{DB1E2046-7C04-084F-8DA3-B4412D637812}" type="datetime1">
              <a:rPr lang="ja-JP" altLang="en-US"/>
              <a:pPr/>
              <a:t>10.7.31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196DF5C1-B834-5148-8D68-B50E2DE226CF}" type="slidenum">
              <a:rPr lang="ja-JP" altLang="en-US"/>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A1E5DEC8-4C2A-7E4F-95A7-5CDE3458FCCA}" type="datetime1">
              <a:rPr lang="ja-JP" altLang="en-US"/>
              <a:pPr/>
              <a:t>10.7.31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84CB9A37-258C-1740-B6AF-EB5BF014EF42}" type="slidenum">
              <a:rPr lang="ja-JP" altLang="en-US"/>
              <a:pPr/>
              <a:t>‹#›</a:t>
            </a:fld>
            <a:endParaRPr lang="ja-JP" altLang="en-US"/>
          </a:p>
        </p:txBody>
      </p:sp>
      <p:pic>
        <p:nvPicPr>
          <p:cNvPr id="1031" name="Picture 2"/>
          <p:cNvPicPr>
            <a:picLocks noChangeAspect="1" noChangeArrowheads="1"/>
          </p:cNvPicPr>
          <p:nvPr userDrawn="1"/>
        </p:nvPicPr>
        <p:blipFill>
          <a:blip r:embed="rId13"/>
          <a:srcRect/>
          <a:stretch>
            <a:fillRect/>
          </a:stretch>
        </p:blipFill>
        <p:spPr bwMode="auto">
          <a:xfrm>
            <a:off x="106363" y="38100"/>
            <a:ext cx="1501775" cy="1500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kumimoji="1" sz="4400" kern="1200">
          <a:solidFill>
            <a:schemeClr val="tx1"/>
          </a:solidFill>
          <a:latin typeface="+mj-lt"/>
          <a:ea typeface="+mj-ea"/>
          <a:cs typeface="ＭＳ Ｐゴシック" charset="-128"/>
        </a:defRPr>
      </a:lvl1pPr>
      <a:lvl2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kumimoji="1"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kumimoji="1"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kumimoji="1"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kumimoji="1"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kumimoji="1" sz="3200" kern="1200">
          <a:solidFill>
            <a:schemeClr val="tx1"/>
          </a:solidFill>
          <a:latin typeface="+mn-lt"/>
          <a:ea typeface="+mn-ea"/>
          <a:cs typeface="ＭＳ Ｐゴシック" charset="-128"/>
        </a:defRPr>
      </a:lvl1pPr>
      <a:lvl2pPr marL="742950" indent="-285750" algn="l" defTabSz="45720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hyperlink" Target="http://en.wikipedia.org/wiki/Rich_Hicke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uartsierra.com/download/hadoopworld-2009-clojure-slide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d.hatena.ne.jp/marblejenka/20100626/1277528587"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lideshare.net/pcalcado/lisp-macros-in-20-minutes-featuring-clojure-presenta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ithub.com/technomancy/leiningen" TargetMode="External"/><Relationship Id="rId3" Type="http://schemas.openxmlformats.org/officeDocument/2006/relationships/hyperlink" Target="http://clojars.org/"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ithub.com/making/clj-gae-blank" TargetMode="External"/><Relationship Id="rId3" Type="http://schemas.openxmlformats.org/officeDocument/2006/relationships/image" Target="../media/image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rd.clojure-users.org" TargetMode="External"/><Relationship Id="rId3"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github.com/remvee/clj-android"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github.com/weavejester/compojure" TargetMode="External"/><Relationship Id="rId4" Type="http://schemas.openxmlformats.org/officeDocument/2006/relationships/hyperlink" Target="http://incanter.org/" TargetMode="External"/><Relationship Id="rId1" Type="http://schemas.openxmlformats.org/officeDocument/2006/relationships/slideLayout" Target="../slideLayouts/slideLayout2.xml"/><Relationship Id="rId2" Type="http://schemas.openxmlformats.org/officeDocument/2006/relationships/hyperlink" Target="http://github.com/mmcgrana/ring"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twtvite.com/tokyoclj5" TargetMode="External"/><Relationship Id="rId4" Type="http://schemas.openxmlformats.org/officeDocument/2006/relationships/hyperlink" Target="http://groups.google.co.jp/group/clojure-ja" TargetMode="External"/><Relationship Id="rId5" Type="http://schemas.openxmlformats.org/officeDocument/2006/relationships/hyperlink" Target="http://practical-scheme.net/chaton/clojure/" TargetMode="External"/><Relationship Id="rId1" Type="http://schemas.openxmlformats.org/officeDocument/2006/relationships/slideLayout" Target="../slideLayouts/slideLayout2.xml"/><Relationship Id="rId2" Type="http://schemas.openxmlformats.org/officeDocument/2006/relationships/hyperlink" Target="http://clojure-user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ithub.com/stuarthalloway/clojure-presentations/downloads"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en-US" altLang="ja-JP"/>
              <a:t>Langage Update (Clojure)</a:t>
            </a:r>
            <a:endParaRPr lang="ja-JP" altLang="en-US"/>
          </a:p>
        </p:txBody>
      </p:sp>
      <p:sp>
        <p:nvSpPr>
          <p:cNvPr id="2051" name="サブタイトル 2"/>
          <p:cNvSpPr>
            <a:spLocks noGrp="1"/>
          </p:cNvSpPr>
          <p:nvPr>
            <p:ph type="subTitle" idx="1"/>
          </p:nvPr>
        </p:nvSpPr>
        <p:spPr/>
        <p:txBody>
          <a:bodyPr/>
          <a:lstStyle/>
          <a:p>
            <a:pPr eaLnBrk="1" hangingPunct="1"/>
            <a:r>
              <a:rPr lang="en-US" altLang="ja-JP" dirty="0" smtClean="0">
                <a:solidFill>
                  <a:srgbClr val="898989"/>
                </a:solidFill>
              </a:rPr>
              <a:t>LL Tiger 2010/07/31</a:t>
            </a:r>
          </a:p>
          <a:p>
            <a:pPr eaLnBrk="1" hangingPunct="1"/>
            <a:r>
              <a:rPr lang="en-US" altLang="ja-JP" dirty="0" smtClean="0">
                <a:solidFill>
                  <a:srgbClr val="898989"/>
                </a:solidFill>
              </a:rPr>
              <a:t>Toshiaki </a:t>
            </a:r>
            <a:r>
              <a:rPr lang="en-US" altLang="ja-JP" dirty="0">
                <a:solidFill>
                  <a:srgbClr val="898989"/>
                </a:solidFill>
              </a:rPr>
              <a:t>Maki </a:t>
            </a:r>
          </a:p>
          <a:p>
            <a:pPr eaLnBrk="1" hangingPunct="1"/>
            <a:r>
              <a:rPr lang="en-US" altLang="ja-JP" dirty="0">
                <a:solidFill>
                  <a:srgbClr val="898989"/>
                </a:solidFill>
              </a:rPr>
              <a:t>(</a:t>
            </a:r>
            <a:r>
              <a:rPr lang="en-US" altLang="ja-JP" dirty="0" err="1">
                <a:solidFill>
                  <a:srgbClr val="898989"/>
                </a:solidFill>
              </a:rPr>
              <a:t>Twitter:@</a:t>
            </a:r>
            <a:r>
              <a:rPr lang="en-US" altLang="ja-JP" dirty="0" err="1" smtClean="0">
                <a:solidFill>
                  <a:srgbClr val="898989"/>
                </a:solidFill>
              </a:rPr>
              <a:t>making</a:t>
            </a:r>
            <a:r>
              <a:rPr lang="en-US" altLang="ja-JP" dirty="0" smtClean="0">
                <a:solidFill>
                  <a:srgbClr val="898989"/>
                </a:solidFill>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タイトル 5"/>
          <p:cNvSpPr>
            <a:spLocks noGrp="1"/>
          </p:cNvSpPr>
          <p:nvPr>
            <p:ph type="ctrTitle"/>
          </p:nvPr>
        </p:nvSpPr>
        <p:spPr/>
        <p:txBody>
          <a:bodyPr/>
          <a:lstStyle/>
          <a:p>
            <a:pPr eaLnBrk="1" hangingPunct="1"/>
            <a:r>
              <a:rPr lang="ja-JP" altLang="en-US"/>
              <a:t>空前の</a:t>
            </a:r>
            <a:r>
              <a:rPr lang="en-US" altLang="ja-JP"/>
              <a:t>Clojure</a:t>
            </a:r>
            <a:r>
              <a:rPr lang="ja-JP" altLang="en-US"/>
              <a:t>ブーム到来</a:t>
            </a:r>
            <a:r>
              <a:rPr lang="en-US" altLang="ja-JP"/>
              <a:t>!!</a:t>
            </a:r>
            <a:endParaRPr lang="ja-JP" altLang="en-US"/>
          </a:p>
        </p:txBody>
      </p:sp>
      <p:sp>
        <p:nvSpPr>
          <p:cNvPr id="7" name="サブタイトル 6"/>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タイトル 3"/>
          <p:cNvSpPr>
            <a:spLocks noGrp="1"/>
          </p:cNvSpPr>
          <p:nvPr>
            <p:ph type="ctrTitle"/>
          </p:nvPr>
        </p:nvSpPr>
        <p:spPr/>
        <p:txBody>
          <a:bodyPr/>
          <a:lstStyle/>
          <a:p>
            <a:pPr eaLnBrk="1" hangingPunct="1"/>
            <a:r>
              <a:rPr lang="ja-JP" altLang="en-US" dirty="0"/>
              <a:t>そんな</a:t>
            </a:r>
            <a:r>
              <a:rPr lang="ja-JP" altLang="en-US" dirty="0" smtClean="0"/>
              <a:t>時代が</a:t>
            </a:r>
            <a:r>
              <a:rPr lang="en-US" altLang="ja-JP" dirty="0" err="1" smtClean="0"/>
              <a:t>Clojure</a:t>
            </a:r>
            <a:r>
              <a:rPr lang="en-US" altLang="ja-JP" dirty="0" smtClean="0"/>
              <a:t/>
            </a:r>
            <a:br>
              <a:rPr lang="en-US" altLang="ja-JP" dirty="0" smtClean="0"/>
            </a:br>
            <a:r>
              <a:rPr lang="ja-JP" altLang="en-US" dirty="0" smtClean="0"/>
              <a:t>にもありました</a:t>
            </a:r>
            <a:r>
              <a:rPr lang="en-US" altLang="ja-JP" dirty="0" smtClean="0"/>
              <a:t> </a:t>
            </a:r>
            <a:r>
              <a:rPr lang="en-US" altLang="ja-JP" dirty="0" err="1"/>
              <a:t>orz</a:t>
            </a:r>
            <a:endParaRPr lang="ja-JP" altLang="en-US" dirty="0"/>
          </a:p>
        </p:txBody>
      </p:sp>
      <p:sp>
        <p:nvSpPr>
          <p:cNvPr id="5" name="サブタイトル 4"/>
          <p:cNvSpPr>
            <a:spLocks noGrp="1"/>
          </p:cNvSpPr>
          <p:nvPr>
            <p:ph type="subTitle" idx="1"/>
          </p:nvPr>
        </p:nvSpPr>
        <p:spPr/>
        <p:txBody>
          <a:bodyPr rtlCol="0">
            <a:normAutofit/>
          </a:bodyPr>
          <a:lstStyle/>
          <a:p>
            <a:pPr eaLnBrk="1" fontAlgn="auto" hangingPunct="1">
              <a:spcAft>
                <a:spcPts val="0"/>
              </a:spcAft>
              <a:buFont typeface="Arial"/>
              <a:buNone/>
              <a:defRPr/>
            </a:pPr>
            <a:endParaRPr lang="ja-JP" altLang="en-US" smtClean="0">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タイトル 3"/>
          <p:cNvSpPr>
            <a:spLocks noGrp="1"/>
          </p:cNvSpPr>
          <p:nvPr>
            <p:ph type="ctrTitle"/>
          </p:nvPr>
        </p:nvSpPr>
        <p:spPr/>
        <p:txBody>
          <a:bodyPr/>
          <a:lstStyle/>
          <a:p>
            <a:pPr eaLnBrk="1" hangingPunct="1"/>
            <a:r>
              <a:rPr lang="ja-JP" altLang="en-US"/>
              <a:t>気を取り直して、再び興味をもってもらえるように紹介します</a:t>
            </a:r>
            <a:r>
              <a:rPr lang="en-US" altLang="ja-JP"/>
              <a:t>(&gt; &lt;)</a:t>
            </a:r>
            <a:endParaRPr lang="ja-JP" altLang="en-US"/>
          </a:p>
        </p:txBody>
      </p:sp>
      <p:sp>
        <p:nvSpPr>
          <p:cNvPr id="5" name="サブタイトル 4"/>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lang="en-US" altLang="ja-JP" dirty="0" err="1"/>
              <a:t>Clojure</a:t>
            </a:r>
            <a:r>
              <a:rPr lang="en-US" altLang="ja-JP" dirty="0"/>
              <a:t> History</a:t>
            </a:r>
            <a:endParaRPr lang="ja-JP" altLang="en-US" dirty="0"/>
          </a:p>
        </p:txBody>
      </p:sp>
      <p:sp>
        <p:nvSpPr>
          <p:cNvPr id="12291" name="コンテンツ プレースホルダ 2"/>
          <p:cNvSpPr>
            <a:spLocks noGrp="1"/>
          </p:cNvSpPr>
          <p:nvPr>
            <p:ph idx="1"/>
          </p:nvPr>
        </p:nvSpPr>
        <p:spPr/>
        <p:txBody>
          <a:bodyPr/>
          <a:lstStyle/>
          <a:p>
            <a:pPr eaLnBrk="1" hangingPunct="1"/>
            <a:r>
              <a:rPr lang="en-US" altLang="ja-JP" dirty="0"/>
              <a:t>2007</a:t>
            </a:r>
            <a:r>
              <a:rPr lang="ja-JP" altLang="en-US" dirty="0"/>
              <a:t>年スタート</a:t>
            </a:r>
            <a:endParaRPr lang="en-US" altLang="ja-JP" dirty="0"/>
          </a:p>
          <a:p>
            <a:pPr eaLnBrk="1" hangingPunct="1"/>
            <a:r>
              <a:rPr lang="en-US" altLang="ja-JP" dirty="0"/>
              <a:t>Author: Rich Hickey</a:t>
            </a:r>
          </a:p>
          <a:p>
            <a:pPr eaLnBrk="1" hangingPunct="1"/>
            <a:endParaRPr lang="en-US" altLang="ja-JP" dirty="0"/>
          </a:p>
          <a:p>
            <a:pPr eaLnBrk="1" hangingPunct="1"/>
            <a:r>
              <a:rPr lang="en-US" altLang="ja-JP" dirty="0"/>
              <a:t>2009/05/04  1.0.0</a:t>
            </a:r>
            <a:r>
              <a:rPr lang="ja-JP" altLang="en-US" dirty="0"/>
              <a:t>リリース</a:t>
            </a:r>
            <a:endParaRPr lang="en-US" altLang="ja-JP" dirty="0"/>
          </a:p>
          <a:p>
            <a:pPr eaLnBrk="1" hangingPunct="1"/>
            <a:r>
              <a:rPr lang="en-US" altLang="ja-JP" dirty="0"/>
              <a:t>2009/12/31  1.1.0</a:t>
            </a:r>
            <a:r>
              <a:rPr lang="ja-JP" altLang="en-US" dirty="0"/>
              <a:t>リリース</a:t>
            </a:r>
            <a:r>
              <a:rPr lang="en-US" altLang="ja-JP" dirty="0"/>
              <a:t> ←</a:t>
            </a:r>
            <a:r>
              <a:rPr lang="ja-JP" altLang="en-US" dirty="0"/>
              <a:t>現在安定版</a:t>
            </a:r>
            <a:endParaRPr lang="en-US" altLang="ja-JP" dirty="0"/>
          </a:p>
          <a:p>
            <a:pPr eaLnBrk="1" hangingPunct="1"/>
            <a:r>
              <a:rPr lang="en-US" altLang="ja-JP" dirty="0"/>
              <a:t>2010/07/13  1.2.0 </a:t>
            </a:r>
            <a:r>
              <a:rPr lang="en-US" altLang="ja-JP" dirty="0" smtClean="0"/>
              <a:t>βeta1 </a:t>
            </a:r>
            <a:r>
              <a:rPr lang="ja-JP" altLang="en-US" dirty="0" smtClean="0"/>
              <a:t>リリース</a:t>
            </a:r>
            <a:endParaRPr lang="en-US" altLang="ja-JP" dirty="0" smtClean="0"/>
          </a:p>
          <a:p>
            <a:pPr eaLnBrk="1" hangingPunct="1"/>
            <a:r>
              <a:rPr lang="en-US" altLang="ja-JP" dirty="0" smtClean="0"/>
              <a:t>2010/07/30  1.2.0 RC1 </a:t>
            </a:r>
            <a:r>
              <a:rPr lang="ja-JP" altLang="en-US" dirty="0" smtClean="0"/>
              <a:t>リリース</a:t>
            </a:r>
            <a:r>
              <a:rPr lang="ja-JP" altLang="en-US" dirty="0"/>
              <a:t>　</a:t>
            </a:r>
            <a:r>
              <a:rPr lang="en-US" altLang="ja-JP" dirty="0"/>
              <a:t>←</a:t>
            </a:r>
            <a:r>
              <a:rPr lang="ja-JP" altLang="en-US" dirty="0"/>
              <a:t>イマココ</a:t>
            </a:r>
            <a:endParaRPr lang="en-US" altLang="ja-JP" dirty="0"/>
          </a:p>
          <a:p>
            <a:pPr eaLnBrk="1" hangingPunct="1"/>
            <a:endParaRPr lang="en-US" altLang="ja-JP" dirty="0"/>
          </a:p>
          <a:p>
            <a:pPr eaLnBrk="1" hangingPunct="1"/>
            <a:r>
              <a:rPr lang="en-US" altLang="ja-JP" dirty="0"/>
              <a:t>The Eclipse Public License</a:t>
            </a:r>
            <a:r>
              <a:rPr lang="en-US" altLang="ja-JP" dirty="0" smtClean="0"/>
              <a:t> </a:t>
            </a:r>
            <a:endParaRPr lang="ja-JP" altLang="en-US" dirty="0" smtClean="0"/>
          </a:p>
          <a:p>
            <a:pPr eaLnBrk="1" hangingPunct="1"/>
            <a:endParaRPr lang="ja-JP" altLang="en-US" dirty="0"/>
          </a:p>
        </p:txBody>
      </p:sp>
      <p:pic>
        <p:nvPicPr>
          <p:cNvPr id="12292" name="Picture 4"/>
          <p:cNvPicPr>
            <a:picLocks noChangeAspect="1" noChangeArrowheads="1"/>
          </p:cNvPicPr>
          <p:nvPr/>
        </p:nvPicPr>
        <p:blipFill>
          <a:blip r:embed="rId2"/>
          <a:srcRect/>
          <a:stretch>
            <a:fillRect/>
          </a:stretch>
        </p:blipFill>
        <p:spPr bwMode="auto">
          <a:xfrm>
            <a:off x="5402263" y="1417638"/>
            <a:ext cx="2794000" cy="2006600"/>
          </a:xfrm>
          <a:prstGeom prst="rect">
            <a:avLst/>
          </a:prstGeom>
          <a:noFill/>
          <a:ln w="9525">
            <a:noFill/>
            <a:miter lim="800000"/>
            <a:headEnd/>
            <a:tailEnd/>
          </a:ln>
        </p:spPr>
      </p:pic>
      <p:sp>
        <p:nvSpPr>
          <p:cNvPr id="5" name="テキスト ボックス 4"/>
          <p:cNvSpPr txBox="1"/>
          <p:nvPr/>
        </p:nvSpPr>
        <p:spPr>
          <a:xfrm>
            <a:off x="5590013" y="3424238"/>
            <a:ext cx="3553987" cy="276999"/>
          </a:xfrm>
          <a:prstGeom prst="rect">
            <a:avLst/>
          </a:prstGeom>
          <a:noFill/>
        </p:spPr>
        <p:txBody>
          <a:bodyPr wrap="square" rtlCol="0">
            <a:spAutoFit/>
          </a:bodyPr>
          <a:lstStyle/>
          <a:p>
            <a:r>
              <a:rPr lang="en-US" altLang="ja-JP" sz="1200" dirty="0" smtClean="0">
                <a:hlinkClick r:id="rId3"/>
              </a:rPr>
              <a:t>http://en.wikipedia.org/wiki/Rich_Hickey</a:t>
            </a:r>
            <a:r>
              <a:rPr lang="en-US" altLang="ja-JP" sz="1200" dirty="0" smtClean="0"/>
              <a:t> </a:t>
            </a:r>
            <a:r>
              <a:rPr lang="ja-JP" altLang="en-US" sz="1200" dirty="0" smtClean="0"/>
              <a:t>より</a:t>
            </a:r>
            <a:endParaRPr kumimoji="1" lang="ja-JP" alt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en-US" altLang="ja-JP" dirty="0" smtClean="0"/>
              <a:t>Position in </a:t>
            </a:r>
            <a:r>
              <a:rPr lang="en-US" altLang="ja-JP" dirty="0"/>
              <a:t>JVM Languages</a:t>
            </a:r>
            <a:endParaRPr lang="ja-JP" altLang="en-US" dirty="0"/>
          </a:p>
        </p:txBody>
      </p:sp>
      <p:graphicFrame>
        <p:nvGraphicFramePr>
          <p:cNvPr id="4" name="コンテンツ プレースホルダ 3"/>
          <p:cNvGraphicFramePr>
            <a:graphicFrameLocks noGrp="1"/>
          </p:cNvGraphicFramePr>
          <p:nvPr>
            <p:ph idx="1"/>
          </p:nvPr>
        </p:nvGraphicFramePr>
        <p:xfrm>
          <a:off x="457200" y="1600200"/>
          <a:ext cx="8229600" cy="3448356"/>
        </p:xfrm>
        <a:graphic>
          <a:graphicData uri="http://schemas.openxmlformats.org/drawingml/2006/table">
            <a:tbl>
              <a:tblPr/>
              <a:tblGrid>
                <a:gridCol w="1219200"/>
                <a:gridCol w="1979613"/>
                <a:gridCol w="1377950"/>
                <a:gridCol w="3652837"/>
              </a:tblGrid>
              <a:tr h="69532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1" i="0" u="none" strike="noStrike" cap="none" normalizeH="0" baseline="0">
                          <a:ln>
                            <a:noFill/>
                          </a:ln>
                          <a:solidFill>
                            <a:srgbClr val="FFFFFF"/>
                          </a:solidFill>
                          <a:effectLst/>
                          <a:latin typeface="Calibri" charset="0"/>
                          <a:ea typeface="ＭＳ Ｐゴシック" charset="-128"/>
                          <a:cs typeface="ＭＳ Ｐゴシック" charset="-128"/>
                        </a:rPr>
                        <a:t>Functional</a:t>
                      </a:r>
                      <a:endParaRPr kumimoji="1" lang="ja-JP" altLang="en-US" sz="32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32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1" i="0" u="none" strike="noStrike" cap="none" normalizeH="0" baseline="0">
                          <a:ln>
                            <a:noFill/>
                          </a:ln>
                          <a:solidFill>
                            <a:srgbClr val="FFFFFF"/>
                          </a:solidFill>
                          <a:effectLst/>
                          <a:latin typeface="Calibri" charset="0"/>
                          <a:ea typeface="ＭＳ Ｐゴシック" charset="-128"/>
                          <a:cs typeface="ＭＳ Ｐゴシック" charset="-128"/>
                        </a:rPr>
                        <a:t>Object Oriented</a:t>
                      </a:r>
                      <a:endParaRPr kumimoji="1" lang="ja-JP" altLang="en-US" sz="32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r>
              <a:tr h="11985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rgbClr val="000000"/>
                          </a:solidFill>
                          <a:effectLst/>
                          <a:latin typeface="Calibri" charset="0"/>
                          <a:ea typeface="ＭＳ Ｐゴシック" charset="-128"/>
                          <a:cs typeface="ＭＳ Ｐゴシック" charset="-128"/>
                        </a:rPr>
                        <a:t>Native to the JVM</a:t>
                      </a:r>
                      <a:endParaRPr kumimoji="1" lang="ja-JP" alt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err="1">
                          <a:ln>
                            <a:noFill/>
                          </a:ln>
                          <a:solidFill>
                            <a:srgbClr val="000000"/>
                          </a:solidFill>
                          <a:effectLst/>
                          <a:latin typeface="Calibri" charset="0"/>
                          <a:ea typeface="ＭＳ Ｐゴシック" charset="-128"/>
                          <a:cs typeface="ＭＳ Ｐゴシック" charset="-128"/>
                        </a:rPr>
                        <a:t>Clojure</a:t>
                      </a:r>
                      <a:endParaRPr kumimoji="1" lang="ja-JP" altLang="en-US" sz="32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a:ln>
                            <a:noFill/>
                          </a:ln>
                          <a:solidFill>
                            <a:srgbClr val="000000"/>
                          </a:solidFill>
                          <a:effectLst/>
                          <a:latin typeface="Calibri" charset="0"/>
                          <a:ea typeface="ＭＳ Ｐゴシック" charset="-128"/>
                          <a:cs typeface="ＭＳ Ｐゴシック" charset="-128"/>
                        </a:rPr>
                        <a:t>Scala</a:t>
                      </a:r>
                      <a:endParaRPr kumimoji="1" lang="ja-JP" altLang="en-US" sz="32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a:ln>
                            <a:noFill/>
                          </a:ln>
                          <a:solidFill>
                            <a:srgbClr val="000000"/>
                          </a:solidFill>
                          <a:effectLst/>
                          <a:latin typeface="Calibri" charset="0"/>
                          <a:ea typeface="ＭＳ Ｐゴシック" charset="-128"/>
                          <a:cs typeface="ＭＳ Ｐゴシック" charset="-128"/>
                        </a:rPr>
                        <a:t>Groovy</a:t>
                      </a:r>
                      <a:endParaRPr kumimoji="1" lang="ja-JP" altLang="en-US" sz="32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15541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rgbClr val="000000"/>
                          </a:solidFill>
                          <a:effectLst/>
                          <a:latin typeface="Calibri" charset="0"/>
                          <a:ea typeface="ＭＳ Ｐゴシック" charset="-128"/>
                          <a:cs typeface="ＭＳ Ｐゴシック" charset="-128"/>
                        </a:rPr>
                        <a:t>Ported to the JVM</a:t>
                      </a:r>
                      <a:endParaRPr kumimoji="1" lang="ja-JP" alt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Armed Bear CL</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a:ln>
                            <a:noFill/>
                          </a:ln>
                          <a:solidFill>
                            <a:srgbClr val="000000"/>
                          </a:solidFill>
                          <a:effectLst/>
                          <a:latin typeface="Calibri" charset="0"/>
                          <a:ea typeface="ＭＳ Ｐゴシック" charset="-128"/>
                          <a:cs typeface="ＭＳ Ｐゴシック" charset="-128"/>
                        </a:rPr>
                        <a:t>Kawa</a:t>
                      </a:r>
                    </a:p>
                  </a:txBody>
                  <a:tcPr marT="45714" marB="45714"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err="1">
                          <a:ln>
                            <a:noFill/>
                          </a:ln>
                          <a:solidFill>
                            <a:srgbClr val="000000"/>
                          </a:solidFill>
                          <a:effectLst/>
                          <a:latin typeface="Calibri" charset="0"/>
                          <a:ea typeface="ＭＳ Ｐゴシック" charset="-128"/>
                          <a:cs typeface="ＭＳ Ｐゴシック" charset="-128"/>
                        </a:rPr>
                        <a:t>JRuby</a:t>
                      </a:r>
                      <a:endParaRPr kumimoji="1" lang="en-US" altLang="ja-JP" sz="32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err="1">
                          <a:ln>
                            <a:noFill/>
                          </a:ln>
                          <a:solidFill>
                            <a:srgbClr val="000000"/>
                          </a:solidFill>
                          <a:effectLst/>
                          <a:latin typeface="Calibri" charset="0"/>
                          <a:ea typeface="ＭＳ Ｐゴシック" charset="-128"/>
                          <a:cs typeface="ＭＳ Ｐゴシック" charset="-128"/>
                        </a:rPr>
                        <a:t>Jython</a:t>
                      </a:r>
                      <a:endParaRPr kumimoji="1" lang="en-US" altLang="ja-JP" sz="3200" b="0" i="0" u="none" strike="noStrike" cap="none" normalizeH="0" baseline="0" dirty="0">
                        <a:ln>
                          <a:noFill/>
                        </a:ln>
                        <a:solidFill>
                          <a:srgbClr val="000000"/>
                        </a:solidFill>
                        <a:effectLst/>
                        <a:latin typeface="Calibri" charset="0"/>
                        <a:ea typeface="ＭＳ Ｐゴシック" charset="-128"/>
                        <a:cs typeface="ＭＳ Ｐゴシック"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rgbClr val="000000"/>
                          </a:solidFill>
                          <a:effectLst/>
                          <a:latin typeface="Calibri" charset="0"/>
                          <a:ea typeface="ＭＳ Ｐゴシック" charset="-128"/>
                          <a:cs typeface="ＭＳ Ｐゴシック" charset="-128"/>
                        </a:rPr>
                        <a:t>Rhino</a:t>
                      </a:r>
                      <a:endParaRPr kumimoji="1" lang="ja-JP" altLang="en-US" sz="32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14" marB="45714"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331" name="テキスト ボックス 4"/>
          <p:cNvSpPr txBox="1">
            <a:spLocks noChangeArrowheads="1"/>
          </p:cNvSpPr>
          <p:nvPr/>
        </p:nvSpPr>
        <p:spPr bwMode="auto">
          <a:xfrm>
            <a:off x="4071938" y="5407025"/>
            <a:ext cx="4614862" cy="369888"/>
          </a:xfrm>
          <a:prstGeom prst="rect">
            <a:avLst/>
          </a:prstGeom>
          <a:noFill/>
          <a:ln w="9525">
            <a:noFill/>
            <a:miter lim="800000"/>
            <a:headEnd/>
            <a:tailEnd/>
          </a:ln>
        </p:spPr>
        <p:txBody>
          <a:bodyPr>
            <a:prstTxWarp prst="textNoShape">
              <a:avLst/>
            </a:prstTxWarp>
            <a:spAutoFit/>
          </a:bodyPr>
          <a:lstStyle/>
          <a:p>
            <a:r>
              <a:rPr lang="en-US" altLang="ja-JP" sz="1800" dirty="0">
                <a:latin typeface="Calibri" charset="0"/>
                <a:hlinkClick r:id="rId2"/>
              </a:rPr>
              <a:t>Stuart Sierra</a:t>
            </a:r>
            <a:r>
              <a:rPr lang="ja-JP" altLang="en-US" sz="1800" dirty="0">
                <a:latin typeface="Calibri" charset="0"/>
                <a:hlinkClick r:id="rId2"/>
              </a:rPr>
              <a:t>の発表資料</a:t>
            </a:r>
            <a:r>
              <a:rPr lang="ja-JP" altLang="en-US" sz="1800" dirty="0">
                <a:latin typeface="Calibri" charset="0"/>
              </a:rPr>
              <a:t>より引用</a:t>
            </a:r>
          </a:p>
        </p:txBody>
      </p:sp>
      <p:sp>
        <p:nvSpPr>
          <p:cNvPr id="5" name="正方形/長方形 4"/>
          <p:cNvSpPr/>
          <p:nvPr/>
        </p:nvSpPr>
        <p:spPr>
          <a:xfrm>
            <a:off x="1743364" y="2401455"/>
            <a:ext cx="1304636" cy="48490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en-US" altLang="ja-JP" dirty="0" smtClean="0"/>
              <a:t>Syntax (primitive)</a:t>
            </a:r>
            <a:endParaRPr lang="ja-JP" altLang="en-US" dirty="0"/>
          </a:p>
        </p:txBody>
      </p:sp>
      <p:graphicFrame>
        <p:nvGraphicFramePr>
          <p:cNvPr id="4" name="コンテンツ プレースホルダ 3"/>
          <p:cNvGraphicFramePr>
            <a:graphicFrameLocks noGrp="1"/>
          </p:cNvGraphicFramePr>
          <p:nvPr>
            <p:ph idx="1"/>
          </p:nvPr>
        </p:nvGraphicFramePr>
        <p:xfrm>
          <a:off x="457200" y="1600200"/>
          <a:ext cx="8229600" cy="4762500"/>
        </p:xfrm>
        <a:graphic>
          <a:graphicData uri="http://schemas.openxmlformats.org/drawingml/2006/table">
            <a:tbl>
              <a:tblPr/>
              <a:tblGrid>
                <a:gridCol w="2743200"/>
                <a:gridCol w="2743200"/>
                <a:gridCol w="2743200"/>
              </a:tblGrid>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2000" b="1" i="0" u="none" strike="noStrike" cap="none" normalizeH="0" baseline="0" dirty="0" err="1" smtClean="0">
                          <a:ln>
                            <a:noFill/>
                          </a:ln>
                          <a:solidFill>
                            <a:srgbClr val="FFFFFF"/>
                          </a:solidFill>
                          <a:effectLst/>
                          <a:latin typeface="Calibri" charset="0"/>
                          <a:ea typeface="ＭＳ Ｐゴシック" charset="-128"/>
                          <a:cs typeface="ＭＳ Ｐゴシック" charset="-128"/>
                        </a:rPr>
                        <a:t>clojure</a:t>
                      </a:r>
                      <a:r>
                        <a:rPr kumimoji="1" lang="en-US" altLang="ja-JP" sz="2000" b="1" i="0" u="none" strike="noStrike" cap="none" normalizeH="0" baseline="0" dirty="0" smtClean="0">
                          <a:ln>
                            <a:noFill/>
                          </a:ln>
                          <a:solidFill>
                            <a:srgbClr val="FFFFFF"/>
                          </a:solidFill>
                          <a:effectLst/>
                          <a:latin typeface="Calibri" charset="0"/>
                          <a:ea typeface="ＭＳ Ｐゴシック" charset="-128"/>
                          <a:cs typeface="ＭＳ Ｐゴシック" charset="-128"/>
                        </a:rPr>
                        <a:t> type</a:t>
                      </a:r>
                      <a:endParaRPr kumimoji="1" lang="ja-JP" altLang="en-US" sz="2000" b="1" i="0" u="none" strike="noStrike" cap="none" normalizeH="0" baseline="0" dirty="0">
                        <a:ln>
                          <a:noFill/>
                        </a:ln>
                        <a:solidFill>
                          <a:srgbClr val="FFFFFF"/>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2000" b="1" i="0" u="none" strike="noStrike" cap="none" normalizeH="0" baseline="0" dirty="0" smtClean="0">
                          <a:ln>
                            <a:noFill/>
                          </a:ln>
                          <a:solidFill>
                            <a:srgbClr val="FFFFFF"/>
                          </a:solidFill>
                          <a:effectLst/>
                          <a:latin typeface="Calibri" charset="0"/>
                          <a:ea typeface="ＭＳ Ｐゴシック" charset="-128"/>
                          <a:cs typeface="ＭＳ Ｐゴシック" charset="-128"/>
                        </a:rPr>
                        <a:t>example</a:t>
                      </a:r>
                      <a:endParaRPr kumimoji="1" lang="ja-JP" altLang="en-US" sz="2000" b="1" i="0" u="none" strike="noStrike" cap="none" normalizeH="0" baseline="0" dirty="0">
                        <a:ln>
                          <a:noFill/>
                        </a:ln>
                        <a:solidFill>
                          <a:srgbClr val="FFFFFF"/>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2000" b="1" i="0" u="none" strike="noStrike" cap="none" normalizeH="0" baseline="0" dirty="0" smtClean="0">
                          <a:ln>
                            <a:noFill/>
                          </a:ln>
                          <a:solidFill>
                            <a:srgbClr val="FFFFFF"/>
                          </a:solidFill>
                          <a:effectLst/>
                          <a:latin typeface="Calibri" charset="0"/>
                          <a:ea typeface="ＭＳ Ｐゴシック" charset="-128"/>
                          <a:cs typeface="ＭＳ Ｐゴシック" charset="-128"/>
                        </a:rPr>
                        <a:t>java type</a:t>
                      </a:r>
                      <a:endParaRPr kumimoji="1" lang="ja-JP" altLang="en-US" sz="2000" b="1" i="0" u="none" strike="noStrike" cap="none" normalizeH="0" baseline="0" dirty="0">
                        <a:ln>
                          <a:noFill/>
                        </a:ln>
                        <a:solidFill>
                          <a:srgbClr val="FFFFFF"/>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string</a:t>
                      </a:r>
                      <a:endParaRPr kumimoji="1" lang="ja-JP" altLang="en-US" sz="20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“hoge”</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String</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character</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¥h</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Character</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regex</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#”ho*”</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Pattern</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integer</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124</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Integer/Long/BigInteger</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r>
              <a:tr h="396875">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a:ln>
                            <a:noFill/>
                          </a:ln>
                          <a:solidFill>
                            <a:srgbClr val="000000"/>
                          </a:solidFill>
                          <a:effectLst/>
                          <a:latin typeface="Calibri" charset="0"/>
                          <a:ea typeface="ＭＳ Ｐゴシック" charset="-128"/>
                          <a:cs typeface="ＭＳ Ｐゴシック" charset="-128"/>
                        </a:rPr>
                        <a:t>double</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1.2345</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Double</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r>
              <a:tr h="396875">
                <a:tc v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a:ln>
                            <a:noFill/>
                          </a:ln>
                          <a:solidFill>
                            <a:srgbClr val="000000"/>
                          </a:solidFill>
                          <a:effectLst/>
                          <a:latin typeface="Calibri" charset="0"/>
                          <a:ea typeface="ＭＳ Ｐゴシック" charset="-128"/>
                          <a:cs typeface="ＭＳ Ｐゴシック" charset="-128"/>
                        </a:rPr>
                        <a:t>1.2345M</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BigDecimal</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smtClean="0">
                          <a:ln>
                            <a:noFill/>
                          </a:ln>
                          <a:solidFill>
                            <a:srgbClr val="000000"/>
                          </a:solidFill>
                          <a:effectLst/>
                          <a:latin typeface="Calibri" charset="0"/>
                          <a:ea typeface="ＭＳ Ｐゴシック" charset="-128"/>
                          <a:cs typeface="ＭＳ Ｐゴシック" charset="-128"/>
                        </a:rPr>
                        <a:t>ratio</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smtClean="0">
                          <a:ln>
                            <a:noFill/>
                          </a:ln>
                          <a:solidFill>
                            <a:srgbClr val="000000"/>
                          </a:solidFill>
                          <a:effectLst/>
                          <a:latin typeface="Calibri" charset="0"/>
                          <a:ea typeface="ＭＳ Ｐゴシック" charset="-128"/>
                          <a:cs typeface="ＭＳ Ｐゴシック" charset="-128"/>
                        </a:rPr>
                        <a:t>3/4</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smtClean="0">
                          <a:ln>
                            <a:noFill/>
                          </a:ln>
                          <a:solidFill>
                            <a:srgbClr val="000000"/>
                          </a:solidFill>
                          <a:effectLst/>
                          <a:latin typeface="Calibri" charset="0"/>
                          <a:ea typeface="ＭＳ Ｐゴシック" charset="-128"/>
                          <a:cs typeface="ＭＳ Ｐゴシック" charset="-128"/>
                        </a:rPr>
                        <a:t>N/A</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err="1">
                          <a:ln>
                            <a:noFill/>
                          </a:ln>
                          <a:solidFill>
                            <a:srgbClr val="000000"/>
                          </a:solidFill>
                          <a:effectLst/>
                          <a:latin typeface="Calibri" charset="0"/>
                          <a:ea typeface="ＭＳ Ｐゴシック" charset="-128"/>
                          <a:cs typeface="ＭＳ Ｐゴシック" charset="-128"/>
                        </a:rPr>
                        <a:t>boolean</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true</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Boolean</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nil</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nil</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null</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chemeClr val="bg1"/>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symbol</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hoge, +</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N/A</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a:noFill/>
                    </a:lnB>
                    <a:lnTlToBr>
                      <a:noFill/>
                    </a:lnTlToBr>
                    <a:lnBlToTr>
                      <a:noFill/>
                    </a:lnBlToTr>
                    <a:solidFill>
                      <a:srgbClr val="E7E7E7"/>
                    </a:solidFill>
                  </a:tcPr>
                </a:tc>
              </a:tr>
              <a:tr h="3968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a:ln>
                            <a:noFill/>
                          </a:ln>
                          <a:solidFill>
                            <a:srgbClr val="000000"/>
                          </a:solidFill>
                          <a:effectLst/>
                          <a:latin typeface="Calibri" charset="0"/>
                          <a:ea typeface="ＭＳ Ｐゴシック" charset="-128"/>
                          <a:cs typeface="ＭＳ Ｐゴシック" charset="-128"/>
                        </a:rPr>
                        <a:t>keyword</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a:ln>
                            <a:noFill/>
                          </a:ln>
                          <a:solidFill>
                            <a:srgbClr val="000000"/>
                          </a:solidFill>
                          <a:effectLst/>
                          <a:latin typeface="Calibri" charset="0"/>
                          <a:ea typeface="ＭＳ Ｐゴシック" charset="-128"/>
                          <a:cs typeface="ＭＳ Ｐゴシック" charset="-128"/>
                        </a:rPr>
                        <a:t>:hoge, ::hoge</a:t>
                      </a:r>
                      <a:endParaRPr kumimoji="1" lang="ja-JP" altLang="en-US" sz="20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a:ln>
                            <a:noFill/>
                          </a:ln>
                          <a:solidFill>
                            <a:srgbClr val="000000"/>
                          </a:solidFill>
                          <a:effectLst/>
                          <a:latin typeface="Calibri" charset="0"/>
                          <a:ea typeface="ＭＳ Ｐゴシック" charset="-128"/>
                          <a:cs typeface="ＭＳ Ｐゴシック" charset="-128"/>
                        </a:rPr>
                        <a:t>N/A</a:t>
                      </a:r>
                      <a:endParaRPr kumimoji="1" lang="ja-JP" altLang="en-US" sz="20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marT="45727" marB="45727"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r>
              <a:rPr lang="en-US" altLang="ja-JP"/>
              <a:t>Syntax (data structure)</a:t>
            </a:r>
            <a:endParaRPr lang="ja-JP" altLang="en-US"/>
          </a:p>
        </p:txBody>
      </p:sp>
      <p:graphicFrame>
        <p:nvGraphicFramePr>
          <p:cNvPr id="4" name="コンテンツ プレースホルダ 3"/>
          <p:cNvGraphicFramePr>
            <a:graphicFrameLocks noGrp="1"/>
          </p:cNvGraphicFramePr>
          <p:nvPr>
            <p:ph idx="1"/>
          </p:nvPr>
        </p:nvGraphicFramePr>
        <p:xfrm>
          <a:off x="457200" y="1600200"/>
          <a:ext cx="8229600" cy="3473451"/>
        </p:xfrm>
        <a:graphic>
          <a:graphicData uri="http://schemas.openxmlformats.org/drawingml/2006/table">
            <a:tbl>
              <a:tblPr/>
              <a:tblGrid>
                <a:gridCol w="4114800"/>
                <a:gridCol w="4114800"/>
              </a:tblGrid>
              <a:tr h="525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FFFFFF"/>
                          </a:solidFill>
                          <a:effectLst/>
                          <a:latin typeface="Calibri" charset="0"/>
                          <a:ea typeface="ＭＳ Ｐゴシック" charset="-128"/>
                          <a:cs typeface="ＭＳ Ｐゴシック" charset="-128"/>
                        </a:rPr>
                        <a:t>type</a:t>
                      </a:r>
                      <a:endParaRPr kumimoji="1" lang="ja-JP" altLang="en-US" sz="2800" b="1" i="0" u="none" strike="noStrike" cap="none" normalizeH="0" baseline="0" dirty="0">
                        <a:ln>
                          <a:noFill/>
                        </a:ln>
                        <a:solidFill>
                          <a:srgbClr val="FFFFFF"/>
                        </a:solidFill>
                        <a:effectLst/>
                        <a:latin typeface="Calibri" charset="0"/>
                        <a:ea typeface="ＭＳ Ｐゴシック" charset="-128"/>
                        <a:cs typeface="ＭＳ Ｐゴシック" charset="-128"/>
                      </a:endParaRP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FFFFFF"/>
                          </a:solidFill>
                          <a:effectLst/>
                          <a:latin typeface="Calibri" charset="0"/>
                          <a:ea typeface="ＭＳ Ｐゴシック" charset="-128"/>
                          <a:cs typeface="ＭＳ Ｐゴシック" charset="-128"/>
                        </a:rPr>
                        <a:t>example</a:t>
                      </a:r>
                      <a:endParaRPr kumimoji="1" lang="ja-JP" altLang="en-US" sz="2800" b="1" i="0" u="none" strike="noStrike" cap="none" normalizeH="0" baseline="0" dirty="0">
                        <a:ln>
                          <a:noFill/>
                        </a:ln>
                        <a:solidFill>
                          <a:srgbClr val="FFFFFF"/>
                        </a:solidFill>
                        <a:effectLst/>
                        <a:latin typeface="Calibri" charset="0"/>
                        <a:ea typeface="ＭＳ Ｐゴシック" charset="-128"/>
                        <a:cs typeface="ＭＳ Ｐゴシック" charset="-128"/>
                      </a:endParaRP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r>
              <a:tr h="525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list</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(1 2 3)</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525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vector</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[1 2 3]</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a:noFill/>
                    </a:lnB>
                    <a:lnTlToBr>
                      <a:noFill/>
                    </a:lnTlToBr>
                    <a:lnBlToTr>
                      <a:noFill/>
                    </a:lnBlToTr>
                    <a:solidFill>
                      <a:schemeClr val="bg1"/>
                    </a:solidFill>
                  </a:tcPr>
                </a:tc>
              </a:tr>
              <a:tr h="525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map</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a:t>
                      </a:r>
                      <a:r>
                        <a:rPr kumimoji="1" lang="en-US" altLang="ja-JP" sz="2800" b="0" i="0" u="none" strike="noStrike" cap="none" normalizeH="0" baseline="0" dirty="0" err="1">
                          <a:ln>
                            <a:noFill/>
                          </a:ln>
                          <a:solidFill>
                            <a:srgbClr val="000000"/>
                          </a:solidFill>
                          <a:effectLst/>
                          <a:latin typeface="Calibri" charset="0"/>
                          <a:ea typeface="ＭＳ Ｐゴシック" charset="-128"/>
                          <a:cs typeface="ＭＳ Ｐゴシック" charset="-128"/>
                        </a:rPr>
                        <a:t>hoge</a:t>
                      </a: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 100 :</a:t>
                      </a:r>
                      <a:r>
                        <a:rPr kumimoji="1" lang="en-US" altLang="ja-JP" sz="2800" b="0" i="0" u="none" strike="noStrike" cap="none" normalizeH="0" baseline="0" dirty="0" err="1">
                          <a:ln>
                            <a:noFill/>
                          </a:ln>
                          <a:solidFill>
                            <a:srgbClr val="000000"/>
                          </a:solidFill>
                          <a:effectLst/>
                          <a:latin typeface="Calibri" charset="0"/>
                          <a:ea typeface="ＭＳ Ｐゴシック" charset="-128"/>
                          <a:cs typeface="ＭＳ Ｐゴシック" charset="-128"/>
                        </a:rPr>
                        <a:t>foo</a:t>
                      </a: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 200</a:t>
                      </a:r>
                      <a:r>
                        <a:rPr kumimoji="1" lang="en-US" altLang="ja-JP" sz="2800" b="0" i="0" u="none" strike="noStrike" cap="none" normalizeH="0" baseline="0" dirty="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smtClean="0">
                          <a:ln>
                            <a:noFill/>
                          </a:ln>
                          <a:solidFill>
                            <a:srgbClr val="000000"/>
                          </a:solidFill>
                          <a:effectLst/>
                          <a:latin typeface="Calibri" charset="0"/>
                          <a:ea typeface="ＭＳ Ｐゴシック" charset="-128"/>
                          <a:cs typeface="ＭＳ Ｐゴシック" charset="-128"/>
                        </a:rPr>
                        <a:t>or</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smtClean="0">
                          <a:ln>
                            <a:noFill/>
                          </a:ln>
                          <a:solidFill>
                            <a:srgbClr val="000000"/>
                          </a:solidFill>
                          <a:effectLst/>
                          <a:latin typeface="Calibri" charset="0"/>
                          <a:ea typeface="ＭＳ Ｐゴシック" charset="-128"/>
                          <a:cs typeface="ＭＳ Ｐゴシック" charset="-128"/>
                        </a:rPr>
                        <a:t>{:</a:t>
                      </a:r>
                      <a:r>
                        <a:rPr kumimoji="1" lang="en-US" altLang="ja-JP" sz="2800" b="0" i="0" u="none" strike="noStrike" cap="none" normalizeH="0" baseline="0" dirty="0" err="1" smtClean="0">
                          <a:ln>
                            <a:noFill/>
                          </a:ln>
                          <a:solidFill>
                            <a:srgbClr val="000000"/>
                          </a:solidFill>
                          <a:effectLst/>
                          <a:latin typeface="Calibri" charset="0"/>
                          <a:ea typeface="ＭＳ Ｐゴシック" charset="-128"/>
                          <a:cs typeface="ＭＳ Ｐゴシック" charset="-128"/>
                        </a:rPr>
                        <a:t>hoge</a:t>
                      </a:r>
                      <a:r>
                        <a:rPr kumimoji="1" lang="en-US" altLang="ja-JP" sz="2800" b="0" i="0" u="none" strike="noStrike" cap="none" normalizeH="0" baseline="0" dirty="0" smtClean="0">
                          <a:ln>
                            <a:noFill/>
                          </a:ln>
                          <a:solidFill>
                            <a:srgbClr val="000000"/>
                          </a:solidFill>
                          <a:effectLst/>
                          <a:latin typeface="Calibri" charset="0"/>
                          <a:ea typeface="ＭＳ Ｐゴシック" charset="-128"/>
                          <a:cs typeface="ＭＳ Ｐゴシック" charset="-128"/>
                        </a:rPr>
                        <a:t> 100, :</a:t>
                      </a:r>
                      <a:r>
                        <a:rPr kumimoji="1" lang="en-US" altLang="ja-JP" sz="2800" b="0" i="0" u="none" strike="noStrike" cap="none" normalizeH="0" baseline="0" dirty="0" err="1" smtClean="0">
                          <a:ln>
                            <a:noFill/>
                          </a:ln>
                          <a:solidFill>
                            <a:srgbClr val="000000"/>
                          </a:solidFill>
                          <a:effectLst/>
                          <a:latin typeface="Calibri" charset="0"/>
                          <a:ea typeface="ＭＳ Ｐゴシック" charset="-128"/>
                          <a:cs typeface="ＭＳ Ｐゴシック" charset="-128"/>
                        </a:rPr>
                        <a:t>foo</a:t>
                      </a:r>
                      <a:r>
                        <a:rPr kumimoji="1" lang="en-US" altLang="ja-JP" sz="2800" b="0" i="0" u="none" strike="noStrike" cap="none" normalizeH="0" baseline="0" dirty="0" smtClean="0">
                          <a:ln>
                            <a:noFill/>
                          </a:ln>
                          <a:solidFill>
                            <a:srgbClr val="000000"/>
                          </a:solidFill>
                          <a:effectLst/>
                          <a:latin typeface="Calibri" charset="0"/>
                          <a:ea typeface="ＭＳ Ｐゴシック" charset="-128"/>
                          <a:cs typeface="ＭＳ Ｐゴシック" charset="-128"/>
                        </a:rPr>
                        <a:t> 200}</a:t>
                      </a:r>
                      <a:endParaRPr kumimoji="1" lang="ja-JP" altLang="en-US" sz="2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a:noFill/>
                    </a:lnB>
                    <a:lnTlToBr>
                      <a:noFill/>
                    </a:lnTlToBr>
                    <a:lnBlToTr>
                      <a:noFill/>
                    </a:lnBlToTr>
                    <a:solidFill>
                      <a:srgbClr val="E7E7E7"/>
                    </a:solidFill>
                  </a:tcPr>
                </a:tc>
              </a:tr>
              <a:tr h="525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a:ln>
                            <a:noFill/>
                          </a:ln>
                          <a:solidFill>
                            <a:srgbClr val="000000"/>
                          </a:solidFill>
                          <a:effectLst/>
                          <a:latin typeface="Calibri" charset="0"/>
                          <a:ea typeface="ＭＳ Ｐゴシック" charset="-128"/>
                          <a:cs typeface="ＭＳ Ｐゴシック" charset="-128"/>
                        </a:rPr>
                        <a:t>set</a:t>
                      </a:r>
                      <a:endParaRPr kumimoji="1" lang="ja-JP" altLang="en-US" sz="2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a:t>
                      </a:r>
                      <a:r>
                        <a:rPr kumimoji="1" lang="en-US" altLang="ja-JP" sz="2800" b="0" i="0" u="none" strike="noStrike" cap="none" normalizeH="0" baseline="0" dirty="0" err="1">
                          <a:ln>
                            <a:noFill/>
                          </a:ln>
                          <a:solidFill>
                            <a:srgbClr val="000000"/>
                          </a:solidFill>
                          <a:effectLst/>
                          <a:latin typeface="Calibri" charset="0"/>
                          <a:ea typeface="ＭＳ Ｐゴシック" charset="-128"/>
                          <a:cs typeface="ＭＳ Ｐゴシック" charset="-128"/>
                        </a:rPr>
                        <a:t>hoge</a:t>
                      </a: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 :</a:t>
                      </a:r>
                      <a:r>
                        <a:rPr kumimoji="1" lang="en-US" altLang="ja-JP" sz="2800" b="0" i="0" u="none" strike="noStrike" cap="none" normalizeH="0" baseline="0" dirty="0" err="1">
                          <a:ln>
                            <a:noFill/>
                          </a:ln>
                          <a:solidFill>
                            <a:srgbClr val="000000"/>
                          </a:solidFill>
                          <a:effectLst/>
                          <a:latin typeface="Calibri" charset="0"/>
                          <a:ea typeface="ＭＳ Ｐゴシック" charset="-128"/>
                          <a:cs typeface="ＭＳ Ｐゴシック" charset="-128"/>
                        </a:rPr>
                        <a:t>foo</a:t>
                      </a:r>
                      <a:r>
                        <a:rPr kumimoji="1" lang="en-US" altLang="ja-JP" sz="2800" b="0" i="0" u="none" strike="noStrike" cap="none" normalizeH="0" baseline="0" dirty="0">
                          <a:ln>
                            <a:noFill/>
                          </a:ln>
                          <a:solidFill>
                            <a:srgbClr val="000000"/>
                          </a:solidFill>
                          <a:effectLst/>
                          <a:latin typeface="Calibri" charset="0"/>
                          <a:ea typeface="ＭＳ Ｐゴシック" charset="-128"/>
                          <a:cs typeface="ＭＳ Ｐゴシック" charset="-128"/>
                        </a:rPr>
                        <a:t>}</a:t>
                      </a:r>
                      <a:endParaRPr kumimoji="1" lang="ja-JP" altLang="en-US" sz="2800" b="0" i="0" u="none" strike="noStrike" cap="none" normalizeH="0" baseline="0" dirty="0">
                        <a:ln>
                          <a:noFill/>
                        </a:ln>
                        <a:solidFill>
                          <a:srgbClr val="000000"/>
                        </a:solidFill>
                        <a:effectLst/>
                        <a:latin typeface="Calibri" charset="0"/>
                        <a:ea typeface="ＭＳ Ｐゴシック" charset="-128"/>
                        <a:cs typeface="ＭＳ Ｐゴシック" charset="-128"/>
                      </a:endParaRP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en-US" altLang="ja-JP"/>
              <a:t>Hello World</a:t>
            </a:r>
            <a:endParaRPr lang="ja-JP" altLang="en-US"/>
          </a:p>
        </p:txBody>
      </p:sp>
      <p:sp>
        <p:nvSpPr>
          <p:cNvPr id="16387" name="テキスト ボックス 3"/>
          <p:cNvSpPr txBox="1">
            <a:spLocks noChangeArrowheads="1"/>
          </p:cNvSpPr>
          <p:nvPr/>
        </p:nvSpPr>
        <p:spPr bwMode="auto">
          <a:xfrm>
            <a:off x="836613" y="1998663"/>
            <a:ext cx="7542212" cy="1568450"/>
          </a:xfrm>
          <a:prstGeom prst="rect">
            <a:avLst/>
          </a:prstGeom>
          <a:noFill/>
          <a:ln w="9525">
            <a:noFill/>
            <a:miter lim="800000"/>
            <a:headEnd/>
            <a:tailEnd/>
          </a:ln>
        </p:spPr>
        <p:txBody>
          <a:bodyPr>
            <a:prstTxWarp prst="textNoShape">
              <a:avLst/>
            </a:prstTxWarp>
            <a:spAutoFit/>
          </a:bodyPr>
          <a:lstStyle/>
          <a:p>
            <a:r>
              <a:rPr lang="en-US" altLang="ja-JP" dirty="0"/>
              <a:t>(</a:t>
            </a:r>
            <a:r>
              <a:rPr lang="en-US" altLang="ja-JP" dirty="0" err="1">
                <a:solidFill>
                  <a:srgbClr val="8064A2"/>
                </a:solidFill>
              </a:rPr>
              <a:t>defn</a:t>
            </a:r>
            <a:r>
              <a:rPr lang="en-US" altLang="ja-JP" dirty="0"/>
              <a:t> hello [</a:t>
            </a:r>
            <a:r>
              <a:rPr lang="en-US" altLang="ja-JP" dirty="0" err="1" smtClean="0"/>
              <a:t>s</a:t>
            </a:r>
            <a:r>
              <a:rPr lang="en-US" altLang="ja-JP" dirty="0" smtClean="0"/>
              <a:t>]</a:t>
            </a:r>
            <a:endParaRPr lang="en-US" altLang="ja-JP" dirty="0"/>
          </a:p>
          <a:p>
            <a:r>
              <a:rPr lang="en-US" altLang="ja-JP" dirty="0"/>
              <a:t>  (</a:t>
            </a:r>
            <a:r>
              <a:rPr lang="en-US" altLang="ja-JP" dirty="0" err="1">
                <a:solidFill>
                  <a:srgbClr val="8064A2"/>
                </a:solidFill>
              </a:rPr>
              <a:t>println</a:t>
            </a:r>
            <a:r>
              <a:rPr lang="en-US" altLang="ja-JP" dirty="0"/>
              <a:t> </a:t>
            </a:r>
            <a:r>
              <a:rPr lang="en-US" altLang="ja-JP" dirty="0">
                <a:solidFill>
                  <a:srgbClr val="4BACC6"/>
                </a:solidFill>
              </a:rPr>
              <a:t>"Hello" </a:t>
            </a:r>
            <a:r>
              <a:rPr lang="en-US" altLang="ja-JP" dirty="0" err="1" smtClean="0"/>
              <a:t>s</a:t>
            </a:r>
            <a:r>
              <a:rPr lang="en-US" altLang="ja-JP" dirty="0" smtClean="0"/>
              <a:t>)</a:t>
            </a:r>
            <a:r>
              <a:rPr lang="en-US" altLang="ja-JP" dirty="0"/>
              <a:t>)</a:t>
            </a:r>
          </a:p>
          <a:p>
            <a:endParaRPr lang="en-US" altLang="ja-JP" dirty="0"/>
          </a:p>
          <a:p>
            <a:r>
              <a:rPr lang="en-US" altLang="ja-JP" dirty="0"/>
              <a:t>(</a:t>
            </a:r>
            <a:r>
              <a:rPr lang="en-US" altLang="ja-JP" dirty="0">
                <a:solidFill>
                  <a:srgbClr val="8064A2"/>
                </a:solidFill>
              </a:rPr>
              <a:t>hello</a:t>
            </a:r>
            <a:r>
              <a:rPr lang="en-US" altLang="ja-JP" dirty="0"/>
              <a:t> </a:t>
            </a:r>
            <a:r>
              <a:rPr lang="en-US" altLang="ja-JP" dirty="0">
                <a:solidFill>
                  <a:srgbClr val="4BACC6"/>
                </a:solidFill>
              </a:rPr>
              <a:t>"World"</a:t>
            </a:r>
            <a:r>
              <a:rPr lang="en-US" altLang="ja-JP" dirty="0"/>
              <a:t>)	</a:t>
            </a:r>
            <a:r>
              <a:rPr lang="en-US" altLang="ja-JP" dirty="0">
                <a:solidFill>
                  <a:srgbClr val="F79646"/>
                </a:solidFill>
              </a:rPr>
              <a:t>; -&gt; "Hello World" </a:t>
            </a:r>
          </a:p>
        </p:txBody>
      </p:sp>
      <p:sp>
        <p:nvSpPr>
          <p:cNvPr id="4" name="テキスト ボックス 3"/>
          <p:cNvSpPr txBox="1"/>
          <p:nvPr/>
        </p:nvSpPr>
        <p:spPr>
          <a:xfrm>
            <a:off x="836613" y="3997193"/>
            <a:ext cx="5628586" cy="2677656"/>
          </a:xfrm>
          <a:prstGeom prst="rect">
            <a:avLst/>
          </a:prstGeom>
          <a:noFill/>
        </p:spPr>
        <p:txBody>
          <a:bodyPr wrap="square" rtlCol="0">
            <a:spAutoFit/>
          </a:bodyPr>
          <a:lstStyle/>
          <a:p>
            <a:r>
              <a:rPr kumimoji="1" lang="en-US" altLang="ja-JP" dirty="0" smtClean="0"/>
              <a:t>Java</a:t>
            </a:r>
            <a:r>
              <a:rPr kumimoji="1" lang="ja-JP" altLang="en-US" dirty="0" smtClean="0"/>
              <a:t>の</a:t>
            </a:r>
            <a:endParaRPr kumimoji="1" lang="en-US" altLang="ja-JP" dirty="0" smtClean="0"/>
          </a:p>
          <a:p>
            <a:r>
              <a:rPr kumimoji="1" lang="en-US" altLang="ja-JP" dirty="0" smtClean="0">
                <a:solidFill>
                  <a:schemeClr val="accent4"/>
                </a:solidFill>
              </a:rPr>
              <a:t>public static </a:t>
            </a:r>
            <a:r>
              <a:rPr kumimoji="1" lang="en-US" altLang="ja-JP" dirty="0" smtClean="0">
                <a:solidFill>
                  <a:srgbClr val="8064A2"/>
                </a:solidFill>
              </a:rPr>
              <a:t>void</a:t>
            </a:r>
            <a:r>
              <a:rPr kumimoji="1" lang="en-US" altLang="ja-JP" dirty="0" smtClean="0"/>
              <a:t> hello (String </a:t>
            </a:r>
            <a:r>
              <a:rPr kumimoji="1" lang="en-US" altLang="ja-JP" dirty="0" err="1" smtClean="0"/>
              <a:t>s</a:t>
            </a:r>
            <a:r>
              <a:rPr kumimoji="1" lang="en-US" altLang="ja-JP" dirty="0" smtClean="0"/>
              <a:t>) {</a:t>
            </a:r>
          </a:p>
          <a:p>
            <a:r>
              <a:rPr lang="en-US" altLang="ja-JP" dirty="0" smtClean="0"/>
              <a:t>    </a:t>
            </a:r>
            <a:r>
              <a:rPr lang="en-US" altLang="ja-JP" dirty="0" err="1" smtClean="0"/>
              <a:t>System.out.println(</a:t>
            </a:r>
            <a:r>
              <a:rPr lang="en-US" altLang="ja-JP" dirty="0" err="1" smtClean="0">
                <a:solidFill>
                  <a:schemeClr val="accent5"/>
                </a:solidFill>
              </a:rPr>
              <a:t>“Hello</a:t>
            </a:r>
            <a:r>
              <a:rPr lang="en-US" altLang="ja-JP" dirty="0" smtClean="0">
                <a:solidFill>
                  <a:schemeClr val="accent5"/>
                </a:solidFill>
              </a:rPr>
              <a:t> ” </a:t>
            </a:r>
            <a:r>
              <a:rPr lang="en-US" altLang="ja-JP" dirty="0" smtClean="0"/>
              <a:t>+ </a:t>
            </a:r>
            <a:r>
              <a:rPr lang="en-US" altLang="ja-JP" dirty="0" err="1" smtClean="0"/>
              <a:t>s</a:t>
            </a:r>
            <a:r>
              <a:rPr lang="en-US" altLang="ja-JP" dirty="0" smtClean="0"/>
              <a:t>);</a:t>
            </a:r>
          </a:p>
          <a:p>
            <a:r>
              <a:rPr kumimoji="1" lang="en-US" altLang="ja-JP" dirty="0" smtClean="0"/>
              <a:t>}</a:t>
            </a:r>
          </a:p>
          <a:p>
            <a:endParaRPr lang="en-US" altLang="ja-JP" dirty="0" smtClean="0"/>
          </a:p>
          <a:p>
            <a:r>
              <a:rPr kumimoji="1" lang="en-US" altLang="ja-JP" dirty="0" err="1" smtClean="0"/>
              <a:t>hello(</a:t>
            </a:r>
            <a:r>
              <a:rPr kumimoji="1" lang="en-US" altLang="ja-JP" dirty="0" err="1" smtClean="0">
                <a:solidFill>
                  <a:schemeClr val="accent5"/>
                </a:solidFill>
              </a:rPr>
              <a:t>“World</a:t>
            </a:r>
            <a:r>
              <a:rPr kumimoji="1" lang="en-US" altLang="ja-JP" dirty="0" smtClean="0">
                <a:solidFill>
                  <a:schemeClr val="accent5"/>
                </a:solidFill>
              </a:rPr>
              <a:t>”</a:t>
            </a:r>
            <a:r>
              <a:rPr kumimoji="1" lang="en-US" altLang="ja-JP" dirty="0" smtClean="0"/>
              <a:t>);</a:t>
            </a:r>
          </a:p>
          <a:p>
            <a:r>
              <a:rPr lang="ja-JP" altLang="en-US" dirty="0" smtClean="0"/>
              <a:t>に相当</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タイトル 5"/>
          <p:cNvSpPr>
            <a:spLocks noGrp="1"/>
          </p:cNvSpPr>
          <p:nvPr>
            <p:ph type="title"/>
          </p:nvPr>
        </p:nvSpPr>
        <p:spPr/>
        <p:txBody>
          <a:bodyPr/>
          <a:lstStyle/>
          <a:p>
            <a:pPr eaLnBrk="1" hangingPunct="1"/>
            <a:r>
              <a:rPr lang="en-US" altLang="ja-JP"/>
              <a:t>Function Call</a:t>
            </a:r>
            <a:endParaRPr lang="ja-JP" altLang="en-US"/>
          </a:p>
        </p:txBody>
      </p:sp>
      <p:sp>
        <p:nvSpPr>
          <p:cNvPr id="17411" name="コンテンツ プレースホルダ 6"/>
          <p:cNvSpPr>
            <a:spLocks noGrp="1"/>
          </p:cNvSpPr>
          <p:nvPr>
            <p:ph idx="1"/>
          </p:nvPr>
        </p:nvSpPr>
        <p:spPr/>
        <p:txBody>
          <a:bodyPr/>
          <a:lstStyle/>
          <a:p>
            <a:pPr algn="ctr" eaLnBrk="1" hangingPunct="1">
              <a:buFont typeface="Arial" charset="0"/>
              <a:buNone/>
            </a:pPr>
            <a:endParaRPr lang="en-US" altLang="ja-JP"/>
          </a:p>
          <a:p>
            <a:pPr algn="ctr" eaLnBrk="1" hangingPunct="1">
              <a:buFont typeface="Arial" charset="0"/>
              <a:buNone/>
            </a:pPr>
            <a:endParaRPr lang="en-US" altLang="ja-JP"/>
          </a:p>
          <a:p>
            <a:pPr algn="ctr" eaLnBrk="1" hangingPunct="1">
              <a:buFont typeface="Arial" charset="0"/>
              <a:buNone/>
            </a:pPr>
            <a:r>
              <a:rPr lang="en-US" altLang="ja-JP"/>
              <a:t>(</a:t>
            </a:r>
            <a:r>
              <a:rPr lang="en-US" altLang="ja-JP">
                <a:solidFill>
                  <a:srgbClr val="8064A2"/>
                </a:solidFill>
              </a:rPr>
              <a:t>println</a:t>
            </a:r>
            <a:r>
              <a:rPr lang="en-US" altLang="ja-JP"/>
              <a:t> </a:t>
            </a:r>
            <a:r>
              <a:rPr lang="en-US" altLang="ja-JP">
                <a:solidFill>
                  <a:srgbClr val="4BACC6"/>
                </a:solidFill>
              </a:rPr>
              <a:t>“HelloWorld”</a:t>
            </a:r>
            <a:r>
              <a:rPr lang="en-US" altLang="ja-JP"/>
              <a:t>)</a:t>
            </a:r>
            <a:endParaRPr lang="ja-JP" altLang="en-US"/>
          </a:p>
        </p:txBody>
      </p:sp>
      <p:sp>
        <p:nvSpPr>
          <p:cNvPr id="17412" name="テキスト ボックス 7"/>
          <p:cNvSpPr txBox="1">
            <a:spLocks noChangeArrowheads="1"/>
          </p:cNvSpPr>
          <p:nvPr/>
        </p:nvSpPr>
        <p:spPr bwMode="auto">
          <a:xfrm>
            <a:off x="457200" y="1843088"/>
            <a:ext cx="1749425" cy="523875"/>
          </a:xfrm>
          <a:prstGeom prst="rect">
            <a:avLst/>
          </a:prstGeom>
          <a:noFill/>
          <a:ln w="9525">
            <a:noFill/>
            <a:miter lim="800000"/>
            <a:headEnd/>
            <a:tailEnd/>
          </a:ln>
        </p:spPr>
        <p:txBody>
          <a:bodyPr>
            <a:prstTxWarp prst="textNoShape">
              <a:avLst/>
            </a:prstTxWarp>
            <a:spAutoFit/>
          </a:bodyPr>
          <a:lstStyle/>
          <a:p>
            <a:r>
              <a:rPr lang="en-US" altLang="ja-JP" sz="2800">
                <a:latin typeface="Calibri" charset="0"/>
              </a:rPr>
              <a:t>semantics: </a:t>
            </a:r>
            <a:endParaRPr lang="ja-JP" altLang="en-US" sz="2800">
              <a:latin typeface="Calibri" charset="0"/>
            </a:endParaRPr>
          </a:p>
        </p:txBody>
      </p:sp>
      <p:sp>
        <p:nvSpPr>
          <p:cNvPr id="17413" name="テキスト ボックス 8"/>
          <p:cNvSpPr txBox="1">
            <a:spLocks noChangeArrowheads="1"/>
          </p:cNvSpPr>
          <p:nvPr/>
        </p:nvSpPr>
        <p:spPr bwMode="auto">
          <a:xfrm>
            <a:off x="457200" y="4044950"/>
            <a:ext cx="1727200" cy="523875"/>
          </a:xfrm>
          <a:prstGeom prst="rect">
            <a:avLst/>
          </a:prstGeom>
          <a:noFill/>
          <a:ln w="9525">
            <a:noFill/>
            <a:miter lim="800000"/>
            <a:headEnd/>
            <a:tailEnd/>
          </a:ln>
        </p:spPr>
        <p:txBody>
          <a:bodyPr>
            <a:prstTxWarp prst="textNoShape">
              <a:avLst/>
            </a:prstTxWarp>
            <a:spAutoFit/>
          </a:bodyPr>
          <a:lstStyle/>
          <a:p>
            <a:r>
              <a:rPr lang="en-US" altLang="ja-JP" sz="2800">
                <a:latin typeface="Calibri" charset="0"/>
              </a:rPr>
              <a:t>structure:</a:t>
            </a:r>
            <a:endParaRPr lang="ja-JP" altLang="en-US" sz="2800">
              <a:latin typeface="Calibri" charset="0"/>
            </a:endParaRPr>
          </a:p>
        </p:txBody>
      </p:sp>
      <p:sp>
        <p:nvSpPr>
          <p:cNvPr id="17414" name="テキスト ボックス 9"/>
          <p:cNvSpPr txBox="1">
            <a:spLocks noChangeArrowheads="1"/>
          </p:cNvSpPr>
          <p:nvPr/>
        </p:nvSpPr>
        <p:spPr bwMode="auto">
          <a:xfrm>
            <a:off x="2336800" y="1782763"/>
            <a:ext cx="1173163" cy="584200"/>
          </a:xfrm>
          <a:prstGeom prst="rect">
            <a:avLst/>
          </a:prstGeom>
          <a:noFill/>
          <a:ln w="9525">
            <a:noFill/>
            <a:miter lim="800000"/>
            <a:headEnd/>
            <a:tailEnd/>
          </a:ln>
        </p:spPr>
        <p:txBody>
          <a:bodyPr wrap="none">
            <a:prstTxWarp prst="textNoShape">
              <a:avLst/>
            </a:prstTxWarp>
            <a:spAutoFit/>
          </a:bodyPr>
          <a:lstStyle/>
          <a:p>
            <a:r>
              <a:rPr lang="en-US" altLang="ja-JP" sz="3200">
                <a:solidFill>
                  <a:schemeClr val="accent2"/>
                </a:solidFill>
                <a:latin typeface="Calibri" charset="0"/>
              </a:rPr>
              <a:t>fn call</a:t>
            </a:r>
            <a:endParaRPr lang="ja-JP" altLang="en-US" sz="3200">
              <a:solidFill>
                <a:schemeClr val="accent2"/>
              </a:solidFill>
              <a:latin typeface="Calibri" charset="0"/>
            </a:endParaRPr>
          </a:p>
        </p:txBody>
      </p:sp>
      <p:sp>
        <p:nvSpPr>
          <p:cNvPr id="17415" name="テキスト ボックス 10"/>
          <p:cNvSpPr txBox="1">
            <a:spLocks noChangeArrowheads="1"/>
          </p:cNvSpPr>
          <p:nvPr/>
        </p:nvSpPr>
        <p:spPr bwMode="auto">
          <a:xfrm>
            <a:off x="4879975" y="1782763"/>
            <a:ext cx="712788" cy="584200"/>
          </a:xfrm>
          <a:prstGeom prst="rect">
            <a:avLst/>
          </a:prstGeom>
          <a:noFill/>
          <a:ln w="9525">
            <a:noFill/>
            <a:miter lim="800000"/>
            <a:headEnd/>
            <a:tailEnd/>
          </a:ln>
        </p:spPr>
        <p:txBody>
          <a:bodyPr wrap="none">
            <a:prstTxWarp prst="textNoShape">
              <a:avLst/>
            </a:prstTxWarp>
            <a:spAutoFit/>
          </a:bodyPr>
          <a:lstStyle/>
          <a:p>
            <a:r>
              <a:rPr lang="en-US" altLang="ja-JP" sz="3200">
                <a:solidFill>
                  <a:schemeClr val="accent2"/>
                </a:solidFill>
                <a:latin typeface="Calibri" charset="0"/>
              </a:rPr>
              <a:t>arg</a:t>
            </a:r>
            <a:endParaRPr lang="ja-JP" altLang="en-US" sz="3200">
              <a:solidFill>
                <a:schemeClr val="accent2"/>
              </a:solidFill>
              <a:latin typeface="Calibri" charset="0"/>
            </a:endParaRPr>
          </a:p>
        </p:txBody>
      </p:sp>
      <p:sp>
        <p:nvSpPr>
          <p:cNvPr id="17416" name="テキスト ボックス 11"/>
          <p:cNvSpPr txBox="1">
            <a:spLocks noChangeArrowheads="1"/>
          </p:cNvSpPr>
          <p:nvPr/>
        </p:nvSpPr>
        <p:spPr bwMode="auto">
          <a:xfrm>
            <a:off x="2165350" y="3983038"/>
            <a:ext cx="666750" cy="585787"/>
          </a:xfrm>
          <a:prstGeom prst="rect">
            <a:avLst/>
          </a:prstGeom>
          <a:noFill/>
          <a:ln w="9525">
            <a:noFill/>
            <a:miter lim="800000"/>
            <a:headEnd/>
            <a:tailEnd/>
          </a:ln>
        </p:spPr>
        <p:txBody>
          <a:bodyPr wrap="none">
            <a:prstTxWarp prst="textNoShape">
              <a:avLst/>
            </a:prstTxWarp>
            <a:spAutoFit/>
          </a:bodyPr>
          <a:lstStyle/>
          <a:p>
            <a:r>
              <a:rPr lang="en-US" altLang="ja-JP" sz="3200">
                <a:solidFill>
                  <a:schemeClr val="accent2"/>
                </a:solidFill>
                <a:latin typeface="Calibri" charset="0"/>
              </a:rPr>
              <a:t>list</a:t>
            </a:r>
            <a:endParaRPr lang="ja-JP" altLang="en-US" sz="3200">
              <a:solidFill>
                <a:schemeClr val="accent2"/>
              </a:solidFill>
              <a:latin typeface="Calibri" charset="0"/>
            </a:endParaRPr>
          </a:p>
        </p:txBody>
      </p:sp>
      <p:sp>
        <p:nvSpPr>
          <p:cNvPr id="17417" name="テキスト ボックス 13"/>
          <p:cNvSpPr txBox="1">
            <a:spLocks noChangeArrowheads="1"/>
          </p:cNvSpPr>
          <p:nvPr/>
        </p:nvSpPr>
        <p:spPr bwMode="auto">
          <a:xfrm>
            <a:off x="3509963" y="3983038"/>
            <a:ext cx="1376362" cy="585787"/>
          </a:xfrm>
          <a:prstGeom prst="rect">
            <a:avLst/>
          </a:prstGeom>
          <a:noFill/>
          <a:ln w="9525">
            <a:noFill/>
            <a:miter lim="800000"/>
            <a:headEnd/>
            <a:tailEnd/>
          </a:ln>
        </p:spPr>
        <p:txBody>
          <a:bodyPr wrap="none">
            <a:prstTxWarp prst="textNoShape">
              <a:avLst/>
            </a:prstTxWarp>
            <a:spAutoFit/>
          </a:bodyPr>
          <a:lstStyle/>
          <a:p>
            <a:r>
              <a:rPr lang="en-US" altLang="ja-JP" sz="3200">
                <a:solidFill>
                  <a:schemeClr val="accent2"/>
                </a:solidFill>
                <a:latin typeface="Calibri" charset="0"/>
              </a:rPr>
              <a:t>symbol</a:t>
            </a:r>
            <a:endParaRPr lang="ja-JP" altLang="en-US" sz="3200">
              <a:solidFill>
                <a:schemeClr val="accent2"/>
              </a:solidFill>
              <a:latin typeface="Calibri" charset="0"/>
            </a:endParaRPr>
          </a:p>
        </p:txBody>
      </p:sp>
      <p:sp>
        <p:nvSpPr>
          <p:cNvPr id="17418" name="テキスト ボックス 14"/>
          <p:cNvSpPr txBox="1">
            <a:spLocks noChangeArrowheads="1"/>
          </p:cNvSpPr>
          <p:nvPr/>
        </p:nvSpPr>
        <p:spPr bwMode="auto">
          <a:xfrm>
            <a:off x="5270500" y="3983038"/>
            <a:ext cx="1123950" cy="585787"/>
          </a:xfrm>
          <a:prstGeom prst="rect">
            <a:avLst/>
          </a:prstGeom>
          <a:noFill/>
          <a:ln w="9525">
            <a:noFill/>
            <a:miter lim="800000"/>
            <a:headEnd/>
            <a:tailEnd/>
          </a:ln>
        </p:spPr>
        <p:txBody>
          <a:bodyPr wrap="none">
            <a:prstTxWarp prst="textNoShape">
              <a:avLst/>
            </a:prstTxWarp>
            <a:spAutoFit/>
          </a:bodyPr>
          <a:lstStyle/>
          <a:p>
            <a:r>
              <a:rPr lang="en-US" altLang="ja-JP" sz="3200">
                <a:solidFill>
                  <a:schemeClr val="accent2"/>
                </a:solidFill>
                <a:latin typeface="Calibri" charset="0"/>
              </a:rPr>
              <a:t>string</a:t>
            </a:r>
            <a:endParaRPr lang="ja-JP" altLang="en-US" sz="3200">
              <a:solidFill>
                <a:schemeClr val="accent2"/>
              </a:solidFill>
              <a:latin typeface="Calibri" charset="0"/>
            </a:endParaRPr>
          </a:p>
        </p:txBody>
      </p:sp>
      <p:cxnSp>
        <p:nvCxnSpPr>
          <p:cNvPr id="17" name="直線矢印コネクタ 16"/>
          <p:cNvCxnSpPr>
            <a:cxnSpLocks noChangeShapeType="1"/>
            <a:stCxn id="17414" idx="2"/>
          </p:cNvCxnSpPr>
          <p:nvPr/>
        </p:nvCxnSpPr>
        <p:spPr bwMode="auto">
          <a:xfrm rot="16200000" flipH="1">
            <a:off x="2877344" y="2412207"/>
            <a:ext cx="482600" cy="392112"/>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cxnSp>
        <p:nvCxnSpPr>
          <p:cNvPr id="19" name="直線矢印コネクタ 18"/>
          <p:cNvCxnSpPr>
            <a:cxnSpLocks noChangeShapeType="1"/>
            <a:stCxn id="17415" idx="2"/>
          </p:cNvCxnSpPr>
          <p:nvPr/>
        </p:nvCxnSpPr>
        <p:spPr bwMode="auto">
          <a:xfrm rot="5400000">
            <a:off x="4819650" y="2433638"/>
            <a:ext cx="482600" cy="34925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cxnSp>
        <p:nvCxnSpPr>
          <p:cNvPr id="20" name="直線コネクタ 19"/>
          <p:cNvCxnSpPr>
            <a:cxnSpLocks noChangeShapeType="1"/>
            <a:stCxn id="17416" idx="0"/>
          </p:cNvCxnSpPr>
          <p:nvPr/>
        </p:nvCxnSpPr>
        <p:spPr bwMode="auto">
          <a:xfrm rot="5400000" flipH="1" flipV="1">
            <a:off x="2339181" y="3490119"/>
            <a:ext cx="652463" cy="333375"/>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24" name="直線コネクタ 23"/>
          <p:cNvCxnSpPr>
            <a:cxnSpLocks noChangeShapeType="1"/>
            <a:stCxn id="17418" idx="0"/>
          </p:cNvCxnSpPr>
          <p:nvPr/>
        </p:nvCxnSpPr>
        <p:spPr bwMode="auto">
          <a:xfrm rot="16200000" flipV="1">
            <a:off x="5207793" y="3358357"/>
            <a:ext cx="652463" cy="596900"/>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26" name="直線矢印コネクタ 25"/>
          <p:cNvCxnSpPr>
            <a:cxnSpLocks noChangeShapeType="1"/>
            <a:stCxn id="17417" idx="0"/>
          </p:cNvCxnSpPr>
          <p:nvPr/>
        </p:nvCxnSpPr>
        <p:spPr bwMode="auto">
          <a:xfrm rot="16200000" flipV="1">
            <a:off x="3528219" y="3312319"/>
            <a:ext cx="652463" cy="6889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en-US" altLang="ja-JP" dirty="0"/>
              <a:t>Java </a:t>
            </a:r>
            <a:r>
              <a:rPr lang="en-US" altLang="ja-JP" dirty="0" smtClean="0"/>
              <a:t>Interoperability</a:t>
            </a:r>
            <a:endParaRPr lang="ja-JP" altLang="en-US" dirty="0"/>
          </a:p>
        </p:txBody>
      </p:sp>
      <p:graphicFrame>
        <p:nvGraphicFramePr>
          <p:cNvPr id="4" name="コンテンツ プレースホルダー 3"/>
          <p:cNvGraphicFramePr>
            <a:graphicFrameLocks noGrp="1"/>
          </p:cNvGraphicFramePr>
          <p:nvPr>
            <p:ph idx="1"/>
          </p:nvPr>
        </p:nvGraphicFramePr>
        <p:xfrm>
          <a:off x="457200" y="1600200"/>
          <a:ext cx="8229600" cy="1849440"/>
        </p:xfrm>
        <a:graphic>
          <a:graphicData uri="http://schemas.openxmlformats.org/drawingml/2006/table">
            <a:tbl>
              <a:tblPr/>
              <a:tblGrid>
                <a:gridCol w="2743200"/>
                <a:gridCol w="2743200"/>
                <a:gridCol w="2743200"/>
              </a:tblGrid>
              <a:tr h="369888">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FFFF"/>
                          </a:solidFill>
                          <a:effectLst/>
                          <a:latin typeface="Calibri" charset="0"/>
                          <a:ea typeface="ＭＳ Ｐゴシック" charset="-128"/>
                          <a:cs typeface="ＭＳ Ｐゴシック" charset="-128"/>
                        </a:rPr>
                        <a:t>Java</a:t>
                      </a:r>
                      <a:endParaRPr kumimoji="1" lang="ja-JP" altLang="en-US" sz="18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FFFF"/>
                          </a:solidFill>
                          <a:effectLst/>
                          <a:latin typeface="Calibri" charset="0"/>
                          <a:ea typeface="ＭＳ Ｐゴシック" charset="-128"/>
                          <a:cs typeface="ＭＳ Ｐゴシック" charset="-128"/>
                        </a:rPr>
                        <a:t>Clojure</a:t>
                      </a:r>
                      <a:endParaRPr kumimoji="1" lang="ja-JP" altLang="en-US" sz="18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1"/>
                    </a:solidFill>
                  </a:tcPr>
                </a:tc>
              </a:tr>
              <a:tr h="3698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import package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Import java.util.Date;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(import ‘java.util.Date)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3698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new Instance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new Date();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(Date.)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chemeClr val="bg1"/>
                    </a:solidFill>
                  </a:tcPr>
                </a:tc>
              </a:tr>
              <a:tr h="3698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invoke method</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date.toString();</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(.toString date)</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a:noFill/>
                    </a:lnB>
                    <a:lnTlToBr>
                      <a:noFill/>
                    </a:lnTlToBr>
                    <a:lnBlToTr>
                      <a:noFill/>
                    </a:lnBlToTr>
                    <a:solidFill>
                      <a:srgbClr val="E7E7E7"/>
                    </a:solidFill>
                  </a:tcPr>
                </a:tc>
              </a:tr>
              <a:tr h="3698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static method</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System.getenv(“PATH”);</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000000"/>
                          </a:solidFill>
                          <a:effectLst/>
                          <a:latin typeface="Calibri" charset="0"/>
                          <a:ea typeface="ＭＳ Ｐゴシック" charset="-128"/>
                          <a:cs typeface="ＭＳ Ｐゴシック" charset="-128"/>
                        </a:rPr>
                        <a:t>(System/getenv “PATH”)</a:t>
                      </a:r>
                      <a:endParaRPr kumimoji="1" lang="ja-JP" altLang="en-US" sz="18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marT="45700" marB="4570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78" name="テキスト ボックス 4"/>
          <p:cNvSpPr txBox="1">
            <a:spLocks noChangeArrowheads="1"/>
          </p:cNvSpPr>
          <p:nvPr/>
        </p:nvSpPr>
        <p:spPr bwMode="auto">
          <a:xfrm>
            <a:off x="136525" y="4224338"/>
            <a:ext cx="4572000" cy="1630362"/>
          </a:xfrm>
          <a:prstGeom prst="rect">
            <a:avLst/>
          </a:prstGeom>
          <a:noFill/>
          <a:ln w="19050">
            <a:solidFill>
              <a:schemeClr val="tx1"/>
            </a:solidFill>
            <a:miter lim="800000"/>
            <a:headEnd/>
            <a:tailEnd/>
          </a:ln>
        </p:spPr>
        <p:txBody>
          <a:bodyPr>
            <a:prstTxWarp prst="textNoShape">
              <a:avLst/>
            </a:prstTxWarp>
            <a:spAutoFit/>
          </a:bodyPr>
          <a:lstStyle/>
          <a:p>
            <a:r>
              <a:rPr lang="en-US" altLang="ja-JP" sz="2000" dirty="0" err="1"/>
              <a:t>StringBuilder</a:t>
            </a:r>
            <a:r>
              <a:rPr lang="en-US" altLang="ja-JP" sz="2000" dirty="0"/>
              <a:t> </a:t>
            </a:r>
            <a:r>
              <a:rPr lang="en-US" altLang="ja-JP" sz="2000" dirty="0" err="1"/>
              <a:t>sb</a:t>
            </a:r>
            <a:r>
              <a:rPr lang="en-US" altLang="ja-JP" sz="2000" dirty="0"/>
              <a:t> = </a:t>
            </a:r>
            <a:r>
              <a:rPr lang="en-US" altLang="ja-JP" sz="2000" dirty="0">
                <a:solidFill>
                  <a:srgbClr val="8064A2"/>
                </a:solidFill>
              </a:rPr>
              <a:t>new</a:t>
            </a:r>
            <a:r>
              <a:rPr lang="en-US" altLang="ja-JP" sz="2000" dirty="0"/>
              <a:t> </a:t>
            </a:r>
            <a:r>
              <a:rPr lang="en-US" altLang="ja-JP" sz="2000" dirty="0" err="1"/>
              <a:t>StringBuilder</a:t>
            </a:r>
            <a:r>
              <a:rPr lang="en-US" altLang="ja-JP" sz="2000" dirty="0"/>
              <a:t>();</a:t>
            </a:r>
          </a:p>
          <a:p>
            <a:r>
              <a:rPr lang="en-US" altLang="ja-JP" sz="2000" dirty="0" err="1"/>
              <a:t>sb.append(</a:t>
            </a:r>
            <a:r>
              <a:rPr lang="en-US" altLang="ja-JP" sz="2000" dirty="0" err="1">
                <a:solidFill>
                  <a:schemeClr val="accent5"/>
                </a:solidFill>
              </a:rPr>
              <a:t>“Lightweight</a:t>
            </a:r>
            <a:r>
              <a:rPr lang="en-US" altLang="ja-JP" sz="2000" dirty="0">
                <a:solidFill>
                  <a:schemeClr val="accent5"/>
                </a:solidFill>
              </a:rPr>
              <a:t>”</a:t>
            </a:r>
            <a:r>
              <a:rPr lang="en-US" altLang="ja-JP" sz="2000" dirty="0"/>
              <a:t>);</a:t>
            </a:r>
          </a:p>
          <a:p>
            <a:r>
              <a:rPr lang="en-US" altLang="ja-JP" sz="2000" dirty="0" err="1"/>
              <a:t>sb.append(</a:t>
            </a:r>
            <a:r>
              <a:rPr lang="en-US" altLang="ja-JP" sz="2000" dirty="0" err="1">
                <a:solidFill>
                  <a:srgbClr val="4BACC6"/>
                </a:solidFill>
              </a:rPr>
              <a:t>“Language</a:t>
            </a:r>
            <a:r>
              <a:rPr lang="en-US" altLang="ja-JP" sz="2000" dirty="0">
                <a:solidFill>
                  <a:srgbClr val="4BACC6"/>
                </a:solidFill>
              </a:rPr>
              <a:t>”</a:t>
            </a:r>
            <a:r>
              <a:rPr lang="en-US" altLang="ja-JP" sz="2000" dirty="0"/>
              <a:t>);</a:t>
            </a:r>
          </a:p>
          <a:p>
            <a:r>
              <a:rPr lang="en-US" altLang="ja-JP" sz="2000" dirty="0" err="1"/>
              <a:t>sb.append(</a:t>
            </a:r>
            <a:r>
              <a:rPr lang="en-US" altLang="ja-JP" sz="2000" dirty="0" err="1">
                <a:solidFill>
                  <a:srgbClr val="4BACC6"/>
                </a:solidFill>
              </a:rPr>
              <a:t>“Tiger</a:t>
            </a:r>
            <a:r>
              <a:rPr lang="en-US" altLang="ja-JP" sz="2000" dirty="0">
                <a:solidFill>
                  <a:srgbClr val="4BACC6"/>
                </a:solidFill>
              </a:rPr>
              <a:t>”</a:t>
            </a:r>
            <a:r>
              <a:rPr lang="en-US" altLang="ja-JP" sz="2000" dirty="0"/>
              <a:t>);</a:t>
            </a:r>
          </a:p>
          <a:p>
            <a:r>
              <a:rPr lang="en-US" altLang="ja-JP" sz="2000" dirty="0"/>
              <a:t>sb.append(</a:t>
            </a:r>
            <a:r>
              <a:rPr lang="en-US" altLang="ja-JP" sz="2000" dirty="0">
                <a:solidFill>
                  <a:srgbClr val="4BACC6"/>
                </a:solidFill>
              </a:rPr>
              <a:t>“2010”</a:t>
            </a:r>
            <a:r>
              <a:rPr lang="en-US" altLang="ja-JP" sz="2000" dirty="0"/>
              <a:t>);</a:t>
            </a:r>
          </a:p>
        </p:txBody>
      </p:sp>
      <p:sp>
        <p:nvSpPr>
          <p:cNvPr id="19479" name="テキスト ボックス 8"/>
          <p:cNvSpPr txBox="1">
            <a:spLocks noChangeArrowheads="1"/>
          </p:cNvSpPr>
          <p:nvPr/>
        </p:nvSpPr>
        <p:spPr bwMode="auto">
          <a:xfrm>
            <a:off x="4921250" y="4224338"/>
            <a:ext cx="3765550" cy="1630362"/>
          </a:xfrm>
          <a:prstGeom prst="rect">
            <a:avLst/>
          </a:prstGeom>
          <a:noFill/>
          <a:ln w="19050">
            <a:solidFill>
              <a:schemeClr val="tx1"/>
            </a:solidFill>
            <a:miter lim="800000"/>
            <a:headEnd/>
            <a:tailEnd/>
          </a:ln>
        </p:spPr>
        <p:txBody>
          <a:bodyPr>
            <a:prstTxWarp prst="textNoShape">
              <a:avLst/>
            </a:prstTxWarp>
            <a:spAutoFit/>
          </a:bodyPr>
          <a:lstStyle/>
          <a:p>
            <a:r>
              <a:rPr lang="en-US" altLang="ja-JP" sz="2000" dirty="0" smtClean="0"/>
              <a:t>(</a:t>
            </a:r>
            <a:r>
              <a:rPr lang="en-US" altLang="ja-JP" sz="2000" dirty="0" smtClean="0">
                <a:solidFill>
                  <a:srgbClr val="8064A2"/>
                </a:solidFill>
              </a:rPr>
              <a:t>let</a:t>
            </a:r>
            <a:r>
              <a:rPr lang="en-US" altLang="ja-JP" sz="2000" dirty="0" smtClean="0"/>
              <a:t> </a:t>
            </a:r>
            <a:r>
              <a:rPr lang="en-US" altLang="ja-JP" sz="2000" dirty="0"/>
              <a:t>[</a:t>
            </a:r>
            <a:r>
              <a:rPr lang="en-US" altLang="ja-JP" sz="2000" dirty="0" err="1"/>
              <a:t>sb</a:t>
            </a:r>
            <a:r>
              <a:rPr lang="en-US" altLang="ja-JP" sz="2000" dirty="0"/>
              <a:t> (</a:t>
            </a:r>
            <a:r>
              <a:rPr lang="en-US" altLang="ja-JP" sz="2000" dirty="0" err="1"/>
              <a:t>StringBuilder</a:t>
            </a:r>
            <a:r>
              <a:rPr lang="en-US" altLang="ja-JP" sz="2000" dirty="0"/>
              <a:t>.)]</a:t>
            </a:r>
          </a:p>
          <a:p>
            <a:r>
              <a:rPr lang="en-US" altLang="ja-JP" sz="2000" dirty="0"/>
              <a:t>  (.append</a:t>
            </a:r>
            <a:r>
              <a:rPr lang="en-US" altLang="ja-JP" sz="2000" dirty="0" smtClean="0"/>
              <a:t> </a:t>
            </a:r>
            <a:r>
              <a:rPr lang="en-US" altLang="ja-JP" sz="2000" dirty="0" err="1" smtClean="0"/>
              <a:t>sb</a:t>
            </a:r>
            <a:r>
              <a:rPr lang="en-US" altLang="ja-JP" sz="2000" dirty="0" smtClean="0"/>
              <a:t> </a:t>
            </a:r>
            <a:r>
              <a:rPr lang="en-US" altLang="ja-JP" sz="2000" dirty="0" smtClean="0">
                <a:solidFill>
                  <a:srgbClr val="4BACC6"/>
                </a:solidFill>
              </a:rPr>
              <a:t>“</a:t>
            </a:r>
            <a:r>
              <a:rPr lang="en-US" altLang="ja-JP" sz="2000" dirty="0">
                <a:solidFill>
                  <a:srgbClr val="4BACC6"/>
                </a:solidFill>
              </a:rPr>
              <a:t>Lightweight”</a:t>
            </a:r>
            <a:r>
              <a:rPr lang="en-US" altLang="ja-JP" sz="2000" dirty="0"/>
              <a:t>)</a:t>
            </a:r>
          </a:p>
          <a:p>
            <a:r>
              <a:rPr lang="en-US" altLang="ja-JP" sz="2000" dirty="0"/>
              <a:t>  (.append</a:t>
            </a:r>
            <a:r>
              <a:rPr lang="en-US" altLang="ja-JP" sz="2000" dirty="0" smtClean="0"/>
              <a:t> </a:t>
            </a:r>
            <a:r>
              <a:rPr lang="en-US" altLang="ja-JP" sz="2000" dirty="0" err="1" smtClean="0"/>
              <a:t>sb</a:t>
            </a:r>
            <a:r>
              <a:rPr lang="en-US" altLang="ja-JP" sz="2000" dirty="0" smtClean="0"/>
              <a:t> </a:t>
            </a:r>
            <a:r>
              <a:rPr lang="en-US" altLang="ja-JP" sz="2000" dirty="0" smtClean="0">
                <a:solidFill>
                  <a:srgbClr val="4BACC6"/>
                </a:solidFill>
              </a:rPr>
              <a:t>“</a:t>
            </a:r>
            <a:r>
              <a:rPr lang="en-US" altLang="ja-JP" sz="2000" dirty="0">
                <a:solidFill>
                  <a:srgbClr val="4BACC6"/>
                </a:solidFill>
              </a:rPr>
              <a:t>Language”</a:t>
            </a:r>
            <a:r>
              <a:rPr lang="en-US" altLang="ja-JP" sz="2000" dirty="0"/>
              <a:t>)</a:t>
            </a:r>
          </a:p>
          <a:p>
            <a:r>
              <a:rPr lang="en-US" altLang="ja-JP" sz="2000" dirty="0"/>
              <a:t>  (.append</a:t>
            </a:r>
            <a:r>
              <a:rPr lang="en-US" altLang="ja-JP" sz="2000" dirty="0" smtClean="0"/>
              <a:t> </a:t>
            </a:r>
            <a:r>
              <a:rPr lang="en-US" altLang="ja-JP" sz="2000" dirty="0" err="1" smtClean="0"/>
              <a:t>sb</a:t>
            </a:r>
            <a:r>
              <a:rPr lang="en-US" altLang="ja-JP" sz="2000" dirty="0" smtClean="0"/>
              <a:t> </a:t>
            </a:r>
            <a:r>
              <a:rPr lang="en-US" altLang="ja-JP" sz="2000" dirty="0" smtClean="0">
                <a:solidFill>
                  <a:srgbClr val="4BACC6"/>
                </a:solidFill>
              </a:rPr>
              <a:t>“</a:t>
            </a:r>
            <a:r>
              <a:rPr lang="en-US" altLang="ja-JP" sz="2000" dirty="0">
                <a:solidFill>
                  <a:srgbClr val="4BACC6"/>
                </a:solidFill>
              </a:rPr>
              <a:t>Tiger”</a:t>
            </a:r>
            <a:r>
              <a:rPr lang="en-US" altLang="ja-JP" sz="2000" dirty="0"/>
              <a:t>)</a:t>
            </a:r>
          </a:p>
          <a:p>
            <a:r>
              <a:rPr lang="en-US" altLang="ja-JP" sz="2000" dirty="0"/>
              <a:t>  (.append</a:t>
            </a:r>
            <a:r>
              <a:rPr lang="en-US" altLang="ja-JP" sz="2000" dirty="0" smtClean="0"/>
              <a:t> </a:t>
            </a:r>
            <a:r>
              <a:rPr lang="en-US" altLang="ja-JP" sz="2000" dirty="0" err="1" smtClean="0"/>
              <a:t>sb</a:t>
            </a:r>
            <a:r>
              <a:rPr lang="en-US" altLang="ja-JP" sz="2000" dirty="0" smtClean="0"/>
              <a:t> “</a:t>
            </a:r>
            <a:r>
              <a:rPr lang="en-US" altLang="ja-JP" sz="2000" dirty="0">
                <a:solidFill>
                  <a:srgbClr val="4BACC6"/>
                </a:solidFill>
              </a:rPr>
              <a:t>2010”</a:t>
            </a:r>
            <a:r>
              <a:rPr lang="en-US" altLang="ja-JP" sz="20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タイトル 5"/>
          <p:cNvSpPr>
            <a:spLocks noGrp="1"/>
          </p:cNvSpPr>
          <p:nvPr>
            <p:ph type="ctrTitle"/>
          </p:nvPr>
        </p:nvSpPr>
        <p:spPr/>
        <p:txBody>
          <a:bodyPr/>
          <a:lstStyle/>
          <a:p>
            <a:pPr eaLnBrk="1" hangingPunct="1"/>
            <a:r>
              <a:rPr lang="en-US" altLang="ja-JP"/>
              <a:t>Language Update</a:t>
            </a:r>
            <a:r>
              <a:rPr lang="ja-JP" altLang="en-US"/>
              <a:t>初登場なので</a:t>
            </a:r>
          </a:p>
        </p:txBody>
      </p:sp>
      <p:sp>
        <p:nvSpPr>
          <p:cNvPr id="7" name="サブタイトル 6"/>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lang="ja-JP" altLang="en-US" dirty="0"/>
          </a:p>
        </p:txBody>
      </p:sp>
      <p:sp>
        <p:nvSpPr>
          <p:cNvPr id="3" name="コンテンツ プレースホルダ 2"/>
          <p:cNvSpPr>
            <a:spLocks noGrp="1"/>
          </p:cNvSpPr>
          <p:nvPr>
            <p:ph idx="1"/>
          </p:nvPr>
        </p:nvSpPr>
        <p:spPr/>
        <p:txBody>
          <a:bodyPr/>
          <a:lstStyle/>
          <a:p>
            <a:r>
              <a:rPr lang="en-US" altLang="ja-JP" dirty="0" err="1" smtClean="0"/>
              <a:t>Clojure</a:t>
            </a:r>
            <a:r>
              <a:rPr lang="en-US" altLang="ja-JP" dirty="0" smtClean="0"/>
              <a:t>?</a:t>
            </a:r>
          </a:p>
          <a:p>
            <a:r>
              <a:rPr lang="en-US" altLang="ja-JP" dirty="0" smtClean="0">
                <a:solidFill>
                  <a:schemeClr val="accent1"/>
                </a:solidFill>
              </a:rPr>
              <a:t>Immutable</a:t>
            </a:r>
          </a:p>
          <a:p>
            <a:r>
              <a:rPr lang="en-US" altLang="ja-JP" dirty="0" smtClean="0"/>
              <a:t>Concurrency</a:t>
            </a:r>
          </a:p>
          <a:p>
            <a:r>
              <a:rPr lang="en-US" altLang="ja-JP" dirty="0" smtClean="0"/>
              <a:t>Program as Data</a:t>
            </a:r>
          </a:p>
          <a:p>
            <a:r>
              <a:rPr lang="en-US" altLang="ja-JP" dirty="0" smtClean="0"/>
              <a:t>etc</a:t>
            </a:r>
          </a:p>
          <a:p>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Immutable</a:t>
            </a:r>
            <a:endParaRPr lang="ja-JP" altLang="en-US" dirty="0"/>
          </a:p>
        </p:txBody>
      </p:sp>
      <p:sp>
        <p:nvSpPr>
          <p:cNvPr id="5" name="コンテンツ プレースホルダ 4"/>
          <p:cNvSpPr>
            <a:spLocks noGrp="1"/>
          </p:cNvSpPr>
          <p:nvPr>
            <p:ph idx="1"/>
          </p:nvPr>
        </p:nvSpPr>
        <p:spPr/>
        <p:txBody>
          <a:bodyPr/>
          <a:lstStyle/>
          <a:p>
            <a:r>
              <a:rPr lang="en-US" altLang="ja-JP" dirty="0" err="1" smtClean="0"/>
              <a:t>Clojure</a:t>
            </a:r>
            <a:r>
              <a:rPr lang="ja-JP" altLang="en-US" dirty="0" smtClean="0"/>
              <a:t>のデータは不変</a:t>
            </a:r>
            <a:endParaRPr lang="ja-JP" altLang="en-US" dirty="0"/>
          </a:p>
        </p:txBody>
      </p:sp>
      <p:sp>
        <p:nvSpPr>
          <p:cNvPr id="4" name="テキスト ボックス 3"/>
          <p:cNvSpPr txBox="1"/>
          <p:nvPr/>
        </p:nvSpPr>
        <p:spPr>
          <a:xfrm>
            <a:off x="457200" y="2816723"/>
            <a:ext cx="8487090" cy="2308324"/>
          </a:xfrm>
          <a:prstGeom prst="rect">
            <a:avLst/>
          </a:prstGeom>
          <a:noFill/>
        </p:spPr>
        <p:txBody>
          <a:bodyPr wrap="square" rtlCol="0">
            <a:spAutoFit/>
          </a:bodyPr>
          <a:lstStyle/>
          <a:p>
            <a:r>
              <a:rPr kumimoji="1" lang="en-US" altLang="ja-JP" dirty="0" smtClean="0"/>
              <a:t>(</a:t>
            </a:r>
            <a:r>
              <a:rPr kumimoji="1" lang="en-US" altLang="ja-JP" dirty="0" smtClean="0">
                <a:solidFill>
                  <a:schemeClr val="accent4"/>
                </a:solidFill>
              </a:rPr>
              <a:t>def</a:t>
            </a:r>
            <a:r>
              <a:rPr kumimoji="1" lang="en-US" altLang="ja-JP" dirty="0" smtClean="0"/>
              <a:t> </a:t>
            </a:r>
            <a:r>
              <a:rPr lang="en-US" altLang="ja-JP" dirty="0" err="1" smtClean="0"/>
              <a:t>ll</a:t>
            </a:r>
            <a:r>
              <a:rPr lang="en-US" altLang="ja-JP" dirty="0" smtClean="0"/>
              <a:t>-info</a:t>
            </a:r>
            <a:r>
              <a:rPr kumimoji="1" lang="en-US" altLang="ja-JP" dirty="0" smtClean="0"/>
              <a:t> {:</a:t>
            </a:r>
            <a:r>
              <a:rPr lang="en-US" altLang="ja-JP" dirty="0" smtClean="0"/>
              <a:t>name </a:t>
            </a:r>
            <a:r>
              <a:rPr lang="en-US" altLang="ja-JP" dirty="0" smtClean="0">
                <a:solidFill>
                  <a:schemeClr val="accent5"/>
                </a:solidFill>
              </a:rPr>
              <a:t>“LL Tiger” </a:t>
            </a:r>
            <a:r>
              <a:rPr lang="en-US" altLang="ja-JP" dirty="0" smtClean="0"/>
              <a:t>:year 2010})</a:t>
            </a:r>
          </a:p>
          <a:p>
            <a:r>
              <a:rPr kumimoji="1" lang="en-US" altLang="ja-JP" dirty="0" smtClean="0"/>
              <a:t>(</a:t>
            </a:r>
            <a:r>
              <a:rPr kumimoji="1" lang="en-US" altLang="ja-JP" dirty="0" smtClean="0">
                <a:solidFill>
                  <a:schemeClr val="accent4"/>
                </a:solidFill>
              </a:rPr>
              <a:t>assoc</a:t>
            </a:r>
            <a:r>
              <a:rPr kumimoji="1" lang="en-US" altLang="ja-JP" dirty="0" smtClean="0"/>
              <a:t> </a:t>
            </a:r>
            <a:r>
              <a:rPr kumimoji="1" lang="en-US" altLang="ja-JP" dirty="0" err="1" smtClean="0"/>
              <a:t>ll</a:t>
            </a:r>
            <a:r>
              <a:rPr kumimoji="1" lang="en-US" altLang="ja-JP" dirty="0" smtClean="0"/>
              <a:t>-info :place </a:t>
            </a:r>
            <a:r>
              <a:rPr kumimoji="1" lang="en-US" altLang="ja-JP" dirty="0" smtClean="0">
                <a:solidFill>
                  <a:srgbClr val="4BACC6"/>
                </a:solidFill>
              </a:rPr>
              <a:t>“Nissho-Hall”</a:t>
            </a:r>
            <a:r>
              <a:rPr kumimoji="1" lang="en-US" altLang="ja-JP" dirty="0" smtClean="0"/>
              <a:t>) </a:t>
            </a:r>
          </a:p>
          <a:p>
            <a:r>
              <a:rPr lang="en-US" altLang="ja-JP" dirty="0" smtClean="0">
                <a:solidFill>
                  <a:srgbClr val="F79646"/>
                </a:solidFill>
              </a:rPr>
              <a:t>;; -&gt; {:place "Nissho-Hall", :name "LL Tiger", :year 2010}</a:t>
            </a:r>
          </a:p>
          <a:p>
            <a:r>
              <a:rPr lang="en-US" altLang="ja-JP" dirty="0" err="1" smtClean="0"/>
              <a:t>ll</a:t>
            </a:r>
            <a:r>
              <a:rPr lang="en-US" altLang="ja-JP" dirty="0" smtClean="0"/>
              <a:t>-info</a:t>
            </a:r>
          </a:p>
          <a:p>
            <a:r>
              <a:rPr lang="en-US" altLang="ja-JP" dirty="0" smtClean="0">
                <a:solidFill>
                  <a:schemeClr val="accent6"/>
                </a:solidFill>
              </a:rPr>
              <a:t>;; -&gt; {:name "LL Tiger", :year 2010}</a:t>
            </a:r>
          </a:p>
          <a:p>
            <a:endParaRPr kumimoji="1" lang="ja-JP" altLang="en-US" dirty="0"/>
          </a:p>
        </p:txBody>
      </p:sp>
      <p:sp>
        <p:nvSpPr>
          <p:cNvPr id="6" name="テキスト ボックス 5"/>
          <p:cNvSpPr txBox="1"/>
          <p:nvPr/>
        </p:nvSpPr>
        <p:spPr>
          <a:xfrm>
            <a:off x="5516783" y="3128187"/>
            <a:ext cx="3427507" cy="461665"/>
          </a:xfrm>
          <a:prstGeom prst="rect">
            <a:avLst/>
          </a:prstGeom>
          <a:noFill/>
        </p:spPr>
        <p:txBody>
          <a:bodyPr wrap="square" rtlCol="0">
            <a:spAutoFit/>
          </a:bodyPr>
          <a:lstStyle/>
          <a:p>
            <a:r>
              <a:rPr kumimoji="1" lang="en-US" altLang="ja-JP" dirty="0" smtClean="0">
                <a:solidFill>
                  <a:schemeClr val="accent2"/>
                </a:solidFill>
              </a:rPr>
              <a:t>Map</a:t>
            </a:r>
            <a:r>
              <a:rPr kumimoji="1" lang="ja-JP" altLang="en-US" dirty="0" smtClean="0">
                <a:solidFill>
                  <a:schemeClr val="accent2"/>
                </a:solidFill>
              </a:rPr>
              <a:t>に値を追加しても</a:t>
            </a:r>
            <a:endParaRPr kumimoji="1" lang="ja-JP" altLang="en-US" dirty="0">
              <a:solidFill>
                <a:schemeClr val="accent2"/>
              </a:solidFill>
            </a:endParaRPr>
          </a:p>
        </p:txBody>
      </p:sp>
      <p:sp>
        <p:nvSpPr>
          <p:cNvPr id="7" name="テキスト ボックス 6"/>
          <p:cNvSpPr txBox="1"/>
          <p:nvPr/>
        </p:nvSpPr>
        <p:spPr>
          <a:xfrm>
            <a:off x="5516783" y="4355803"/>
            <a:ext cx="3427507" cy="461665"/>
          </a:xfrm>
          <a:prstGeom prst="rect">
            <a:avLst/>
          </a:prstGeom>
          <a:noFill/>
        </p:spPr>
        <p:txBody>
          <a:bodyPr wrap="square" rtlCol="0">
            <a:spAutoFit/>
          </a:bodyPr>
          <a:lstStyle/>
          <a:p>
            <a:r>
              <a:rPr kumimoji="1" lang="ja-JP" altLang="en-US" dirty="0" smtClean="0">
                <a:solidFill>
                  <a:schemeClr val="accent2"/>
                </a:solidFill>
              </a:rPr>
              <a:t>元の</a:t>
            </a:r>
            <a:r>
              <a:rPr kumimoji="1" lang="en-US" altLang="ja-JP" dirty="0" smtClean="0">
                <a:solidFill>
                  <a:schemeClr val="accent2"/>
                </a:solidFill>
              </a:rPr>
              <a:t>Map</a:t>
            </a:r>
            <a:r>
              <a:rPr lang="ja-JP" altLang="en-US" dirty="0" smtClean="0">
                <a:solidFill>
                  <a:schemeClr val="accent2"/>
                </a:solidFill>
              </a:rPr>
              <a:t>はそのまま</a:t>
            </a:r>
            <a:endParaRPr kumimoji="1" lang="ja-JP" altLang="en-US"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Immutable</a:t>
            </a:r>
            <a:endParaRPr lang="ja-JP" altLang="en-US" dirty="0"/>
          </a:p>
        </p:txBody>
      </p:sp>
      <p:graphicFrame>
        <p:nvGraphicFramePr>
          <p:cNvPr id="4" name="コンテンツ プレースホルダ 3"/>
          <p:cNvGraphicFramePr>
            <a:graphicFrameLocks noGrp="1"/>
          </p:cNvGraphicFramePr>
          <p:nvPr>
            <p:ph idx="1"/>
          </p:nvPr>
        </p:nvGraphicFramePr>
        <p:xfrm>
          <a:off x="457200" y="2214675"/>
          <a:ext cx="8229600" cy="1889759"/>
        </p:xfrm>
        <a:graphic>
          <a:graphicData uri="http://schemas.openxmlformats.org/drawingml/2006/table">
            <a:tbl>
              <a:tblPr firstRow="1" bandRow="1">
                <a:tableStyleId>{3C2FFA5D-87B4-456A-9821-1D502468CF0F}</a:tableStyleId>
              </a:tblPr>
              <a:tblGrid>
                <a:gridCol w="4114800"/>
                <a:gridCol w="4114800"/>
              </a:tblGrid>
              <a:tr h="370840">
                <a:tc>
                  <a:txBody>
                    <a:bodyPr/>
                    <a:lstStyle/>
                    <a:p>
                      <a:r>
                        <a:rPr kumimoji="1" lang="en-US" altLang="ja-JP" sz="2800" dirty="0" smtClean="0"/>
                        <a:t>Key</a:t>
                      </a:r>
                      <a:endParaRPr kumimoji="1" lang="ja-JP" altLang="en-US" sz="2800" dirty="0"/>
                    </a:p>
                  </a:txBody>
                  <a:tcPr/>
                </a:tc>
                <a:tc>
                  <a:txBody>
                    <a:bodyPr/>
                    <a:lstStyle/>
                    <a:p>
                      <a:r>
                        <a:rPr kumimoji="1" lang="en-US" altLang="ja-JP" sz="2800" dirty="0" smtClean="0"/>
                        <a:t>Value</a:t>
                      </a:r>
                      <a:endParaRPr kumimoji="1" lang="ja-JP" altLang="en-US" sz="2800" dirty="0"/>
                    </a:p>
                  </a:txBody>
                  <a:tcPr/>
                </a:tc>
              </a:tr>
              <a:tr h="370840">
                <a:tc>
                  <a:txBody>
                    <a:bodyPr/>
                    <a:lstStyle/>
                    <a:p>
                      <a:r>
                        <a:rPr kumimoji="1" lang="en-US" altLang="ja-JP" sz="2400" dirty="0" smtClean="0"/>
                        <a:t>:name</a:t>
                      </a:r>
                      <a:endParaRPr kumimoji="1" lang="ja-JP" altLang="en-US" sz="2400" dirty="0"/>
                    </a:p>
                  </a:txBody>
                  <a:tcPr/>
                </a:tc>
                <a:tc>
                  <a:txBody>
                    <a:bodyPr/>
                    <a:lstStyle/>
                    <a:p>
                      <a:r>
                        <a:rPr kumimoji="1" lang="en-US" altLang="ja-JP" sz="2400" dirty="0" smtClean="0"/>
                        <a:t>LL Tiger</a:t>
                      </a:r>
                      <a:endParaRPr kumimoji="1" lang="ja-JP" altLang="en-US" sz="2400" dirty="0"/>
                    </a:p>
                  </a:txBody>
                  <a:tcPr/>
                </a:tc>
              </a:tr>
              <a:tr h="370840">
                <a:tc>
                  <a:txBody>
                    <a:bodyPr/>
                    <a:lstStyle/>
                    <a:p>
                      <a:r>
                        <a:rPr kumimoji="1" lang="en-US" altLang="ja-JP" sz="2400" dirty="0" smtClean="0"/>
                        <a:t>:year</a:t>
                      </a:r>
                      <a:endParaRPr kumimoji="1" lang="ja-JP" altLang="en-US" sz="2400" dirty="0"/>
                    </a:p>
                  </a:txBody>
                  <a:tcPr/>
                </a:tc>
                <a:tc>
                  <a:txBody>
                    <a:bodyPr/>
                    <a:lstStyle/>
                    <a:p>
                      <a:r>
                        <a:rPr kumimoji="1" lang="en-US" altLang="ja-JP" sz="2400" dirty="0" smtClean="0"/>
                        <a:t>2010</a:t>
                      </a:r>
                      <a:endParaRPr kumimoji="1" lang="ja-JP" altLang="en-US" sz="2400" dirty="0"/>
                    </a:p>
                  </a:txBody>
                  <a:tcPr/>
                </a:tc>
              </a:tr>
              <a:tr h="370840">
                <a:tc>
                  <a:txBody>
                    <a:bodyPr/>
                    <a:lstStyle/>
                    <a:p>
                      <a:r>
                        <a:rPr kumimoji="1" lang="en-US" altLang="ja-JP" sz="2400" dirty="0" smtClean="0"/>
                        <a:t>:place</a:t>
                      </a:r>
                      <a:endParaRPr kumimoji="1" lang="ja-JP" altLang="en-US" sz="2400" dirty="0"/>
                    </a:p>
                  </a:txBody>
                  <a:tcPr/>
                </a:tc>
                <a:tc>
                  <a:txBody>
                    <a:bodyPr/>
                    <a:lstStyle/>
                    <a:p>
                      <a:r>
                        <a:rPr kumimoji="1" lang="en-US" altLang="ja-JP" sz="2400" dirty="0" smtClean="0"/>
                        <a:t>Nissho-Hall</a:t>
                      </a:r>
                      <a:endParaRPr kumimoji="1" lang="ja-JP" altLang="en-US" sz="2400" dirty="0"/>
                    </a:p>
                  </a:txBody>
                  <a:tcPr/>
                </a:tc>
              </a:tr>
            </a:tbl>
          </a:graphicData>
        </a:graphic>
      </p:graphicFrame>
      <p:sp>
        <p:nvSpPr>
          <p:cNvPr id="5" name="正方形/長方形 4"/>
          <p:cNvSpPr/>
          <p:nvPr/>
        </p:nvSpPr>
        <p:spPr>
          <a:xfrm>
            <a:off x="457200" y="2749497"/>
            <a:ext cx="8229600" cy="896292"/>
          </a:xfrm>
          <a:prstGeom prst="rect">
            <a:avLst/>
          </a:prstGeom>
          <a:noFill/>
          <a:ln w="60325">
            <a:solidFill>
              <a:schemeClr val="accent6"/>
            </a:solidFill>
          </a:ln>
        </p:spPr>
        <p:style>
          <a:lnRef idx="1">
            <a:schemeClr val="accent1"/>
          </a:lnRef>
          <a:fillRef idx="3">
            <a:schemeClr val="accent1"/>
          </a:fillRef>
          <a:effectRef idx="2">
            <a:schemeClr val="accent1"/>
          </a:effectRef>
          <a:fontRef idx="minor">
            <a:schemeClr val="lt1"/>
          </a:fontRef>
        </p:style>
        <p:txBody>
          <a:bodyPr lIns="1404000" rtlCol="0" anchor="ctr"/>
          <a:lstStyle/>
          <a:p>
            <a:r>
              <a:rPr lang="en-US" altLang="ja-JP" sz="6000" dirty="0" err="1" smtClean="0">
                <a:solidFill>
                  <a:srgbClr val="F79646"/>
                </a:solidFill>
              </a:rPr>
              <a:t>ll</a:t>
            </a:r>
            <a:r>
              <a:rPr lang="en-US" altLang="ja-JP" sz="6000" dirty="0" smtClean="0">
                <a:solidFill>
                  <a:srgbClr val="F79646"/>
                </a:solidFill>
              </a:rPr>
              <a:t>-info</a:t>
            </a:r>
            <a:endParaRPr kumimoji="1" lang="ja-JP" altLang="en-US" sz="6000" dirty="0">
              <a:solidFill>
                <a:srgbClr val="F79646"/>
              </a:solidFill>
            </a:endParaRPr>
          </a:p>
        </p:txBody>
      </p:sp>
      <p:sp>
        <p:nvSpPr>
          <p:cNvPr id="7" name="正方形/長方形 6"/>
          <p:cNvSpPr/>
          <p:nvPr/>
        </p:nvSpPr>
        <p:spPr>
          <a:xfrm>
            <a:off x="445740" y="2751691"/>
            <a:ext cx="8229600" cy="1352743"/>
          </a:xfrm>
          <a:prstGeom prst="rect">
            <a:avLst/>
          </a:prstGeom>
          <a:noFill/>
          <a:ln w="60325">
            <a:solidFill>
              <a:schemeClr val="accent2"/>
            </a:solidFill>
          </a:ln>
        </p:spPr>
        <p:style>
          <a:lnRef idx="1">
            <a:schemeClr val="accent1"/>
          </a:lnRef>
          <a:fillRef idx="3">
            <a:schemeClr val="accent1"/>
          </a:fillRef>
          <a:effectRef idx="2">
            <a:schemeClr val="accent1"/>
          </a:effectRef>
          <a:fontRef idx="minor">
            <a:schemeClr val="lt1"/>
          </a:fontRef>
        </p:style>
        <p:txBody>
          <a:bodyPr lIns="1404000" rtlCol="0" anchor="ctr"/>
          <a:lstStyle/>
          <a:p>
            <a:r>
              <a:rPr kumimoji="1" lang="en-US" altLang="ja-JP" sz="6000" dirty="0" smtClean="0">
                <a:solidFill>
                  <a:schemeClr val="accent2"/>
                </a:solidFill>
              </a:rPr>
              <a:t>assoc</a:t>
            </a:r>
            <a:r>
              <a:rPr kumimoji="1" lang="ja-JP" altLang="en-US" sz="6000" dirty="0" smtClean="0">
                <a:solidFill>
                  <a:schemeClr val="accent2"/>
                </a:solidFill>
              </a:rPr>
              <a:t>された</a:t>
            </a:r>
            <a:r>
              <a:rPr kumimoji="1" lang="en-US" altLang="ja-JP" sz="6000" dirty="0" smtClean="0">
                <a:solidFill>
                  <a:schemeClr val="accent2"/>
                </a:solidFill>
              </a:rPr>
              <a:t>map</a:t>
            </a:r>
            <a:endParaRPr kumimoji="1" lang="ja-JP" altLang="en-US" sz="6000" dirty="0">
              <a:solidFill>
                <a:schemeClr val="accent2"/>
              </a:solidFill>
            </a:endParaRPr>
          </a:p>
        </p:txBody>
      </p:sp>
      <p:sp>
        <p:nvSpPr>
          <p:cNvPr id="8" name="テキスト ボックス 7"/>
          <p:cNvSpPr txBox="1"/>
          <p:nvPr/>
        </p:nvSpPr>
        <p:spPr>
          <a:xfrm>
            <a:off x="2799358" y="1568344"/>
            <a:ext cx="3536750" cy="646331"/>
          </a:xfrm>
          <a:prstGeom prst="rect">
            <a:avLst/>
          </a:prstGeom>
          <a:noFill/>
        </p:spPr>
        <p:txBody>
          <a:bodyPr wrap="square" rtlCol="0">
            <a:spAutoFit/>
          </a:bodyPr>
          <a:lstStyle/>
          <a:p>
            <a:pPr algn="ctr"/>
            <a:r>
              <a:rPr kumimoji="1" lang="ja-JP" altLang="en-US" sz="3600" dirty="0" smtClean="0"/>
              <a:t>メモリ</a:t>
            </a:r>
            <a:endParaRPr kumimoji="1" lang="ja-JP" altLang="en-US" sz="3600" dirty="0"/>
          </a:p>
        </p:txBody>
      </p:sp>
      <p:sp>
        <p:nvSpPr>
          <p:cNvPr id="9" name="テキスト ボックス 8"/>
          <p:cNvSpPr txBox="1"/>
          <p:nvPr/>
        </p:nvSpPr>
        <p:spPr>
          <a:xfrm>
            <a:off x="641804" y="4642549"/>
            <a:ext cx="8044996" cy="1200329"/>
          </a:xfrm>
          <a:prstGeom prst="rect">
            <a:avLst/>
          </a:prstGeom>
          <a:noFill/>
        </p:spPr>
        <p:txBody>
          <a:bodyPr wrap="square" rtlCol="0">
            <a:spAutoFit/>
          </a:bodyPr>
          <a:lstStyle/>
          <a:p>
            <a:r>
              <a:rPr kumimoji="1" lang="en-US" altLang="ja-JP" sz="3600" dirty="0" smtClean="0">
                <a:solidFill>
                  <a:srgbClr val="C0504D"/>
                </a:solidFill>
              </a:rPr>
              <a:t>immutable</a:t>
            </a:r>
            <a:r>
              <a:rPr kumimoji="1" lang="ja-JP" altLang="en-US" sz="3600" dirty="0" smtClean="0">
                <a:solidFill>
                  <a:srgbClr val="C0504D"/>
                </a:solidFill>
              </a:rPr>
              <a:t>なので共通部分を共有できる</a:t>
            </a:r>
            <a:endParaRPr kumimoji="1" lang="en-US" altLang="ja-JP" sz="3600" dirty="0" smtClean="0">
              <a:solidFill>
                <a:srgbClr val="C0504D"/>
              </a:solidFill>
            </a:endParaRPr>
          </a:p>
          <a:p>
            <a:r>
              <a:rPr lang="en-US" altLang="ja-JP" sz="3600" dirty="0" smtClean="0">
                <a:solidFill>
                  <a:srgbClr val="C0504D"/>
                </a:solidFill>
              </a:rPr>
              <a:t>→</a:t>
            </a:r>
            <a:r>
              <a:rPr lang="ja-JP" altLang="en-US" sz="3600" dirty="0" smtClean="0">
                <a:solidFill>
                  <a:srgbClr val="C0504D"/>
                </a:solidFill>
              </a:rPr>
              <a:t>効率的なデータ構造</a:t>
            </a:r>
            <a:endParaRPr kumimoji="1" lang="ja-JP" altLang="en-US" sz="3600" dirty="0">
              <a:solidFill>
                <a:srgbClr val="C0504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9"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Immutable</a:t>
            </a:r>
            <a:endParaRPr lang="ja-JP" altLang="en-US" dirty="0"/>
          </a:p>
        </p:txBody>
      </p:sp>
      <p:sp>
        <p:nvSpPr>
          <p:cNvPr id="3" name="コンテンツ プレースホルダ 2"/>
          <p:cNvSpPr>
            <a:spLocks noGrp="1"/>
          </p:cNvSpPr>
          <p:nvPr>
            <p:ph idx="1"/>
          </p:nvPr>
        </p:nvSpPr>
        <p:spPr/>
        <p:txBody>
          <a:bodyPr/>
          <a:lstStyle/>
          <a:p>
            <a:r>
              <a:rPr lang="ja-JP" altLang="en-US" dirty="0" smtClean="0"/>
              <a:t>関数型プログラミングに適したスタイル</a:t>
            </a:r>
            <a:endParaRPr lang="en-US" altLang="ja-JP" dirty="0" smtClean="0"/>
          </a:p>
          <a:p>
            <a:pPr lvl="1"/>
            <a:r>
              <a:rPr lang="ja-JP" altLang="en-US" dirty="0" smtClean="0"/>
              <a:t>入力値に対して出力値の計算に集中できる</a:t>
            </a:r>
            <a:endParaRPr lang="en-US" altLang="ja-JP" dirty="0" smtClean="0"/>
          </a:p>
          <a:p>
            <a:pPr lvl="1"/>
            <a:r>
              <a:rPr lang="ja-JP" altLang="en-US" dirty="0" smtClean="0"/>
              <a:t>並行処理にも有利</a:t>
            </a:r>
            <a:endParaRPr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lang="ja-JP" altLang="en-US" dirty="0"/>
          </a:p>
        </p:txBody>
      </p:sp>
      <p:sp>
        <p:nvSpPr>
          <p:cNvPr id="3" name="コンテンツ プレースホルダ 2"/>
          <p:cNvSpPr>
            <a:spLocks noGrp="1"/>
          </p:cNvSpPr>
          <p:nvPr>
            <p:ph idx="1"/>
          </p:nvPr>
        </p:nvSpPr>
        <p:spPr/>
        <p:txBody>
          <a:bodyPr/>
          <a:lstStyle/>
          <a:p>
            <a:r>
              <a:rPr lang="en-US" altLang="ja-JP" dirty="0" err="1" smtClean="0"/>
              <a:t>Clojure</a:t>
            </a:r>
            <a:r>
              <a:rPr lang="en-US" altLang="ja-JP" dirty="0" smtClean="0"/>
              <a:t>?</a:t>
            </a:r>
          </a:p>
          <a:p>
            <a:r>
              <a:rPr lang="en-US" altLang="ja-JP" dirty="0" smtClean="0"/>
              <a:t>Immutable</a:t>
            </a:r>
          </a:p>
          <a:p>
            <a:r>
              <a:rPr lang="en-US" altLang="ja-JP" dirty="0" smtClean="0">
                <a:solidFill>
                  <a:srgbClr val="4F81BD"/>
                </a:solidFill>
              </a:rPr>
              <a:t>Concurrency</a:t>
            </a:r>
          </a:p>
          <a:p>
            <a:r>
              <a:rPr lang="en-US" altLang="ja-JP" dirty="0" smtClean="0"/>
              <a:t>Program as Data</a:t>
            </a:r>
          </a:p>
          <a:p>
            <a:r>
              <a:rPr lang="en-US" altLang="ja-JP" dirty="0" smtClean="0"/>
              <a:t>etc</a:t>
            </a:r>
          </a:p>
          <a:p>
            <a:endParaRPr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en-US" altLang="ja-JP" dirty="0" smtClean="0"/>
              <a:t>Concurrency</a:t>
            </a:r>
            <a:endParaRPr lang="ja-JP" altLang="en-US" dirty="0"/>
          </a:p>
        </p:txBody>
      </p:sp>
      <p:sp>
        <p:nvSpPr>
          <p:cNvPr id="4" name="テキスト ボックス 3"/>
          <p:cNvSpPr txBox="1"/>
          <p:nvPr/>
        </p:nvSpPr>
        <p:spPr>
          <a:xfrm>
            <a:off x="177520" y="1693165"/>
            <a:ext cx="8509280" cy="523220"/>
          </a:xfrm>
          <a:prstGeom prst="rect">
            <a:avLst/>
          </a:prstGeom>
          <a:noFill/>
        </p:spPr>
        <p:txBody>
          <a:bodyPr wrap="square" rtlCol="0">
            <a:spAutoFit/>
          </a:bodyPr>
          <a:lstStyle/>
          <a:p>
            <a:pPr eaLnBrk="1" hangingPunct="1"/>
            <a:r>
              <a:rPr lang="ja-JP" altLang="en-US" sz="2800" dirty="0" smtClean="0"/>
              <a:t>並行プログラミングを</a:t>
            </a:r>
            <a:r>
              <a:rPr lang="en-US" altLang="en-US" sz="2800" dirty="0" smtClean="0"/>
              <a:t>容易にする</a:t>
            </a:r>
            <a:r>
              <a:rPr lang="en-US" altLang="ja-JP" sz="2800" dirty="0" smtClean="0"/>
              <a:t>4</a:t>
            </a:r>
            <a:r>
              <a:rPr lang="ja-JP" altLang="en-US" sz="2800" dirty="0" smtClean="0"/>
              <a:t>種類の強力な</a:t>
            </a:r>
            <a:r>
              <a:rPr lang="en-US" altLang="ja-JP" sz="2800" dirty="0" smtClean="0"/>
              <a:t>API</a:t>
            </a:r>
          </a:p>
        </p:txBody>
      </p:sp>
      <p:graphicFrame>
        <p:nvGraphicFramePr>
          <p:cNvPr id="6" name="表 5"/>
          <p:cNvGraphicFramePr>
            <a:graphicFrameLocks noGrp="1"/>
          </p:cNvGraphicFramePr>
          <p:nvPr/>
        </p:nvGraphicFramePr>
        <p:xfrm>
          <a:off x="457200" y="2914921"/>
          <a:ext cx="7494417" cy="3370556"/>
        </p:xfrm>
        <a:graphic>
          <a:graphicData uri="http://schemas.openxmlformats.org/drawingml/2006/table">
            <a:tbl>
              <a:tblPr firstRow="1" firstCol="1" bandRow="1">
                <a:tableStyleId>{5C22544A-7EE6-4342-B048-85BDC9FD1C3A}</a:tableStyleId>
              </a:tblPr>
              <a:tblGrid>
                <a:gridCol w="1851800"/>
                <a:gridCol w="2822454"/>
                <a:gridCol w="2820163"/>
              </a:tblGrid>
              <a:tr h="808559">
                <a:tc>
                  <a:txBody>
                    <a:bodyPr/>
                    <a:lstStyle/>
                    <a:p>
                      <a:pPr algn="ctr"/>
                      <a:endParaRPr kumimoji="1" lang="ja-JP" altLang="en-US" sz="4000" dirty="0"/>
                    </a:p>
                  </a:txBody>
                  <a:tcPr/>
                </a:tc>
                <a:tc>
                  <a:txBody>
                    <a:bodyPr/>
                    <a:lstStyle/>
                    <a:p>
                      <a:pPr algn="ctr"/>
                      <a:r>
                        <a:rPr kumimoji="1" lang="ja-JP" altLang="en-US" sz="4000" dirty="0" smtClean="0"/>
                        <a:t>同期的</a:t>
                      </a:r>
                      <a:endParaRPr kumimoji="1" lang="ja-JP" altLang="en-US" sz="4000" dirty="0"/>
                    </a:p>
                  </a:txBody>
                  <a:tcPr/>
                </a:tc>
                <a:tc>
                  <a:txBody>
                    <a:bodyPr/>
                    <a:lstStyle/>
                    <a:p>
                      <a:pPr algn="ctr"/>
                      <a:r>
                        <a:rPr kumimoji="1" lang="ja-JP" altLang="en-US" sz="4000" dirty="0" smtClean="0"/>
                        <a:t>非同期的</a:t>
                      </a:r>
                      <a:endParaRPr kumimoji="1" lang="ja-JP" altLang="en-US" sz="4000" dirty="0"/>
                    </a:p>
                  </a:txBody>
                  <a:tcPr/>
                </a:tc>
              </a:tr>
              <a:tr h="808559">
                <a:tc>
                  <a:txBody>
                    <a:bodyPr/>
                    <a:lstStyle/>
                    <a:p>
                      <a:pPr algn="ctr"/>
                      <a:r>
                        <a:rPr kumimoji="1" lang="ja-JP" altLang="en-US" sz="2800" dirty="0" smtClean="0"/>
                        <a:t>協調的</a:t>
                      </a:r>
                      <a:endParaRPr kumimoji="1" lang="ja-JP" altLang="en-US" sz="2800" dirty="0"/>
                    </a:p>
                  </a:txBody>
                  <a:tcPr anchor="ctr"/>
                </a:tc>
                <a:tc>
                  <a:txBody>
                    <a:bodyPr/>
                    <a:lstStyle/>
                    <a:p>
                      <a:pPr algn="ctr"/>
                      <a:r>
                        <a:rPr kumimoji="1" lang="en-US" altLang="ja-JP" sz="4000" dirty="0" smtClean="0"/>
                        <a:t>ref</a:t>
                      </a:r>
                      <a:endParaRPr kumimoji="1" lang="ja-JP" altLang="en-US" sz="4000" dirty="0"/>
                    </a:p>
                  </a:txBody>
                  <a:tcPr anchor="ctr"/>
                </a:tc>
                <a:tc>
                  <a:txBody>
                    <a:bodyPr/>
                    <a:lstStyle/>
                    <a:p>
                      <a:pPr algn="ctr"/>
                      <a:endParaRPr kumimoji="1" lang="ja-JP" altLang="en-US" sz="4000"/>
                    </a:p>
                  </a:txBody>
                  <a:tcPr anchor="ctr"/>
                </a:tc>
              </a:tr>
              <a:tr h="808559">
                <a:tc>
                  <a:txBody>
                    <a:bodyPr/>
                    <a:lstStyle/>
                    <a:p>
                      <a:pPr algn="ctr"/>
                      <a:r>
                        <a:rPr kumimoji="1" lang="ja-JP" altLang="en-US" sz="2800" dirty="0" smtClean="0"/>
                        <a:t>非協調的</a:t>
                      </a:r>
                      <a:endParaRPr kumimoji="1" lang="ja-JP" altLang="en-US" sz="2800" dirty="0"/>
                    </a:p>
                  </a:txBody>
                  <a:tcPr anchor="ctr"/>
                </a:tc>
                <a:tc>
                  <a:txBody>
                    <a:bodyPr/>
                    <a:lstStyle/>
                    <a:p>
                      <a:pPr algn="ctr"/>
                      <a:r>
                        <a:rPr kumimoji="1" lang="en-US" altLang="ja-JP" sz="4000" dirty="0" smtClean="0"/>
                        <a:t>atom</a:t>
                      </a:r>
                      <a:endParaRPr kumimoji="1" lang="ja-JP" altLang="en-US" sz="4000" dirty="0"/>
                    </a:p>
                  </a:txBody>
                  <a:tcPr anchor="ctr"/>
                </a:tc>
                <a:tc>
                  <a:txBody>
                    <a:bodyPr/>
                    <a:lstStyle/>
                    <a:p>
                      <a:pPr algn="ctr"/>
                      <a:r>
                        <a:rPr kumimoji="1" lang="en-US" altLang="ja-JP" sz="4000" dirty="0" smtClean="0"/>
                        <a:t>agent</a:t>
                      </a:r>
                      <a:endParaRPr kumimoji="1" lang="ja-JP" altLang="en-US" sz="4000" dirty="0"/>
                    </a:p>
                  </a:txBody>
                  <a:tcPr anchor="ctr"/>
                </a:tc>
              </a:tr>
              <a:tr h="808559">
                <a:tc>
                  <a:txBody>
                    <a:bodyPr/>
                    <a:lstStyle/>
                    <a:p>
                      <a:pPr algn="ctr"/>
                      <a:r>
                        <a:rPr kumimoji="1" lang="ja-JP" altLang="en-US" sz="2800" dirty="0" smtClean="0"/>
                        <a:t>スレッドローカル</a:t>
                      </a:r>
                      <a:endParaRPr kumimoji="1" lang="ja-JP" altLang="en-US" sz="2800" dirty="0"/>
                    </a:p>
                  </a:txBody>
                  <a:tcPr anchor="ctr"/>
                </a:tc>
                <a:tc>
                  <a:txBody>
                    <a:bodyPr/>
                    <a:lstStyle/>
                    <a:p>
                      <a:pPr algn="ctr"/>
                      <a:r>
                        <a:rPr kumimoji="1" lang="en-US" altLang="ja-JP" sz="4000" dirty="0" err="1" smtClean="0"/>
                        <a:t>var</a:t>
                      </a:r>
                      <a:endParaRPr kumimoji="1" lang="ja-JP" altLang="en-US" sz="4000" dirty="0"/>
                    </a:p>
                  </a:txBody>
                  <a:tcPr anchor="ctr"/>
                </a:tc>
                <a:tc>
                  <a:txBody>
                    <a:bodyPr/>
                    <a:lstStyle/>
                    <a:p>
                      <a:pPr algn="ctr"/>
                      <a:endParaRPr kumimoji="1" lang="ja-JP" altLang="en-US" sz="4000" dirty="0"/>
                    </a:p>
                  </a:txBody>
                  <a:tcPr anchor="ctr"/>
                </a:tc>
              </a:tr>
            </a:tbl>
          </a:graphicData>
        </a:graphic>
      </p:graphicFrame>
      <p:sp>
        <p:nvSpPr>
          <p:cNvPr id="9" name="正方形/長方形 8"/>
          <p:cNvSpPr/>
          <p:nvPr/>
        </p:nvSpPr>
        <p:spPr>
          <a:xfrm>
            <a:off x="2337862" y="3751878"/>
            <a:ext cx="2785231" cy="7503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今回は</a:t>
            </a:r>
            <a:r>
              <a:rPr kumimoji="1" lang="en-US" altLang="ja-JP" dirty="0" smtClean="0"/>
              <a:t>ref</a:t>
            </a:r>
            <a:r>
              <a:rPr kumimoji="1" lang="ja-JP" altLang="en-US" dirty="0" smtClean="0"/>
              <a:t>のみ紹介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ref</a:t>
            </a:r>
            <a:endParaRPr lang="ja-JP" altLang="en-US" dirty="0"/>
          </a:p>
        </p:txBody>
      </p:sp>
      <p:sp>
        <p:nvSpPr>
          <p:cNvPr id="3" name="コンテンツ プレースホルダ 2"/>
          <p:cNvSpPr>
            <a:spLocks noGrp="1"/>
          </p:cNvSpPr>
          <p:nvPr>
            <p:ph idx="1"/>
          </p:nvPr>
        </p:nvSpPr>
        <p:spPr/>
        <p:txBody>
          <a:bodyPr/>
          <a:lstStyle/>
          <a:p>
            <a:r>
              <a:rPr lang="ja-JP" altLang="en-US" dirty="0" smtClean="0"/>
              <a:t>状態を扱えるようにする</a:t>
            </a:r>
            <a:endParaRPr lang="en-US" altLang="ja-JP" dirty="0" smtClean="0"/>
          </a:p>
          <a:p>
            <a:pPr lvl="1"/>
            <a:r>
              <a:rPr lang="en-US" altLang="ja-JP" dirty="0" err="1" smtClean="0"/>
              <a:t>Clojure</a:t>
            </a:r>
            <a:r>
              <a:rPr lang="ja-JP" altLang="en-US" dirty="0" smtClean="0"/>
              <a:t>では値が</a:t>
            </a:r>
            <a:r>
              <a:rPr lang="en-US" altLang="ja-JP" dirty="0" smtClean="0"/>
              <a:t>immutable</a:t>
            </a:r>
            <a:r>
              <a:rPr lang="ja-JP" altLang="en-US" dirty="0" smtClean="0"/>
              <a:t>なので、関数適用しても元の値は変更されない</a:t>
            </a:r>
            <a:endParaRPr lang="en-US" altLang="ja-JP" dirty="0" smtClean="0"/>
          </a:p>
          <a:p>
            <a:pPr lvl="1"/>
            <a:r>
              <a:rPr lang="en-US" altLang="ja-JP" dirty="0" smtClean="0"/>
              <a:t>ref</a:t>
            </a:r>
            <a:r>
              <a:rPr lang="ja-JP" altLang="en-US" dirty="0" smtClean="0"/>
              <a:t>を使用すると状態を扱える</a:t>
            </a:r>
            <a:endParaRPr lang="en-US" altLang="ja-JP" dirty="0" smtClean="0"/>
          </a:p>
          <a:p>
            <a:r>
              <a:rPr lang="ja-JP" altLang="en-US" dirty="0" smtClean="0"/>
              <a:t>複数の状態を</a:t>
            </a:r>
            <a:r>
              <a:rPr lang="en-US" altLang="ja-JP" dirty="0" smtClean="0"/>
              <a:t>all or nothing</a:t>
            </a:r>
            <a:r>
              <a:rPr lang="ja-JP" altLang="en-US" dirty="0" smtClean="0"/>
              <a:t>で変更</a:t>
            </a:r>
            <a:endParaRPr lang="en-US" altLang="ja-JP" dirty="0" smtClean="0"/>
          </a:p>
          <a:p>
            <a:pPr lvl="1"/>
            <a:r>
              <a:rPr lang="ja-JP" altLang="en-US" dirty="0" smtClean="0"/>
              <a:t>複数の変数を</a:t>
            </a:r>
            <a:r>
              <a:rPr lang="en-US" altLang="ja-JP" dirty="0" smtClean="0"/>
              <a:t>transactional</a:t>
            </a:r>
            <a:r>
              <a:rPr lang="ja-JP" altLang="en-US" dirty="0" smtClean="0"/>
              <a:t>に変更できる</a:t>
            </a:r>
            <a:endParaRPr lang="en-US" altLang="ja-JP" dirty="0" smtClean="0"/>
          </a:p>
          <a:p>
            <a:endParaRPr lang="en-US" altLang="ja-JP" dirty="0" smtClean="0"/>
          </a:p>
          <a:p>
            <a:endParaRPr lang="en-US" altLang="ja-JP" dirty="0" smtClean="0"/>
          </a:p>
          <a:p>
            <a:endParaRPr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without “ref”</a:t>
            </a:r>
            <a:endParaRPr lang="ja-JP" altLang="en-US" dirty="0"/>
          </a:p>
        </p:txBody>
      </p:sp>
      <p:sp>
        <p:nvSpPr>
          <p:cNvPr id="8" name="テキスト ボックス 7"/>
          <p:cNvSpPr txBox="1"/>
          <p:nvPr/>
        </p:nvSpPr>
        <p:spPr>
          <a:xfrm>
            <a:off x="562809" y="1702776"/>
            <a:ext cx="8918511" cy="5016758"/>
          </a:xfrm>
          <a:prstGeom prst="rect">
            <a:avLst/>
          </a:prstGeom>
          <a:noFill/>
        </p:spPr>
        <p:txBody>
          <a:bodyPr wrap="square" rtlCol="0">
            <a:spAutoFit/>
          </a:bodyPr>
          <a:lstStyle/>
          <a:p>
            <a:r>
              <a:rPr lang="ja-JP" altLang="en-US" sz="4000" dirty="0" smtClean="0"/>
              <a:t>加算</a:t>
            </a:r>
            <a:r>
              <a:rPr lang="en-US" altLang="ja-JP" sz="4000" dirty="0" smtClean="0"/>
              <a:t>/</a:t>
            </a:r>
            <a:r>
              <a:rPr lang="ja-JP" altLang="en-US" sz="4000" dirty="0" smtClean="0"/>
              <a:t>減算処理を普通に考えると</a:t>
            </a:r>
            <a:endParaRPr lang="en-US" altLang="ja-JP" sz="4000" dirty="0" smtClean="0"/>
          </a:p>
          <a:p>
            <a:endParaRPr kumimoji="1" lang="en-US" altLang="ja-JP" sz="4000" dirty="0" smtClean="0"/>
          </a:p>
          <a:p>
            <a:r>
              <a:rPr lang="en-US" altLang="ja-JP" sz="4000" dirty="0" smtClean="0"/>
              <a:t>(</a:t>
            </a:r>
            <a:r>
              <a:rPr lang="en-US" altLang="ja-JP" sz="4000" dirty="0" smtClean="0">
                <a:solidFill>
                  <a:schemeClr val="accent4"/>
                </a:solidFill>
              </a:rPr>
              <a:t>def</a:t>
            </a:r>
            <a:r>
              <a:rPr lang="en-US" altLang="ja-JP" sz="4000" dirty="0" smtClean="0"/>
              <a:t> a 0)</a:t>
            </a:r>
          </a:p>
          <a:p>
            <a:r>
              <a:rPr lang="en-US" altLang="ja-JP" sz="4000" dirty="0" smtClean="0"/>
              <a:t>(</a:t>
            </a:r>
            <a:r>
              <a:rPr lang="en-US" altLang="ja-JP" sz="4000" dirty="0" smtClean="0">
                <a:solidFill>
                  <a:schemeClr val="accent4"/>
                </a:solidFill>
              </a:rPr>
              <a:t>def</a:t>
            </a:r>
            <a:r>
              <a:rPr lang="en-US" altLang="ja-JP" sz="4000" dirty="0" smtClean="0"/>
              <a:t> </a:t>
            </a:r>
            <a:r>
              <a:rPr lang="en-US" altLang="ja-JP" sz="4000" dirty="0" err="1" smtClean="0"/>
              <a:t>b</a:t>
            </a:r>
            <a:r>
              <a:rPr lang="en-US" altLang="ja-JP" sz="4000" dirty="0" smtClean="0"/>
              <a:t> 1)</a:t>
            </a:r>
          </a:p>
          <a:p>
            <a:r>
              <a:rPr lang="en-US" altLang="ja-JP" sz="4000" dirty="0" smtClean="0"/>
              <a:t>(</a:t>
            </a:r>
            <a:r>
              <a:rPr lang="en-US" altLang="ja-JP" sz="4000" dirty="0" smtClean="0">
                <a:solidFill>
                  <a:srgbClr val="8064A2"/>
                </a:solidFill>
              </a:rPr>
              <a:t>inc</a:t>
            </a:r>
            <a:r>
              <a:rPr lang="en-US" altLang="ja-JP" sz="4000" dirty="0" smtClean="0"/>
              <a:t> a) </a:t>
            </a:r>
            <a:r>
              <a:rPr lang="en-US" altLang="ja-JP" sz="4000" dirty="0" smtClean="0">
                <a:solidFill>
                  <a:schemeClr val="accent6"/>
                </a:solidFill>
              </a:rPr>
              <a:t>; a</a:t>
            </a:r>
            <a:r>
              <a:rPr lang="ja-JP" altLang="en-US" sz="4000" dirty="0" smtClean="0">
                <a:solidFill>
                  <a:schemeClr val="accent6"/>
                </a:solidFill>
              </a:rPr>
              <a:t>の値を</a:t>
            </a:r>
            <a:r>
              <a:rPr lang="en-US" altLang="ja-JP" sz="4000" dirty="0" smtClean="0">
                <a:solidFill>
                  <a:schemeClr val="accent6"/>
                </a:solidFill>
              </a:rPr>
              <a:t>+1</a:t>
            </a:r>
            <a:r>
              <a:rPr lang="ja-JP" altLang="en-US" sz="4000" dirty="0" smtClean="0">
                <a:solidFill>
                  <a:schemeClr val="accent6"/>
                </a:solidFill>
              </a:rPr>
              <a:t>する関数</a:t>
            </a:r>
            <a:endParaRPr lang="en-US" altLang="ja-JP" sz="4000" dirty="0" smtClean="0">
              <a:solidFill>
                <a:schemeClr val="accent6"/>
              </a:solidFill>
            </a:endParaRPr>
          </a:p>
          <a:p>
            <a:r>
              <a:rPr lang="en-US" altLang="ja-JP" sz="4000" dirty="0" smtClean="0"/>
              <a:t>(</a:t>
            </a:r>
            <a:r>
              <a:rPr lang="en-US" altLang="ja-JP" sz="4000" dirty="0" err="1" smtClean="0">
                <a:solidFill>
                  <a:schemeClr val="accent4"/>
                </a:solidFill>
              </a:rPr>
              <a:t>dec</a:t>
            </a:r>
            <a:r>
              <a:rPr lang="en-US" altLang="ja-JP" sz="4000" dirty="0" smtClean="0"/>
              <a:t> </a:t>
            </a:r>
            <a:r>
              <a:rPr lang="en-US" altLang="ja-JP" sz="4000" dirty="0" err="1" smtClean="0"/>
              <a:t>b</a:t>
            </a:r>
            <a:r>
              <a:rPr lang="en-US" altLang="ja-JP" sz="4000" dirty="0" smtClean="0"/>
              <a:t>) </a:t>
            </a:r>
            <a:r>
              <a:rPr lang="en-US" altLang="ja-JP" sz="4000" dirty="0" smtClean="0">
                <a:solidFill>
                  <a:srgbClr val="F79646"/>
                </a:solidFill>
              </a:rPr>
              <a:t>; </a:t>
            </a:r>
            <a:r>
              <a:rPr lang="en-US" altLang="ja-JP" sz="4000" dirty="0" err="1" smtClean="0">
                <a:solidFill>
                  <a:srgbClr val="F79646"/>
                </a:solidFill>
              </a:rPr>
              <a:t>b</a:t>
            </a:r>
            <a:r>
              <a:rPr lang="ja-JP" altLang="en-US" sz="4000" dirty="0" smtClean="0">
                <a:solidFill>
                  <a:srgbClr val="F79646"/>
                </a:solidFill>
              </a:rPr>
              <a:t>の値を</a:t>
            </a:r>
            <a:r>
              <a:rPr lang="en-US" altLang="ja-JP" sz="4000" dirty="0" smtClean="0">
                <a:solidFill>
                  <a:srgbClr val="F79646"/>
                </a:solidFill>
              </a:rPr>
              <a:t>-1</a:t>
            </a:r>
            <a:r>
              <a:rPr lang="ja-JP" altLang="en-US" sz="4000" dirty="0" smtClean="0">
                <a:solidFill>
                  <a:srgbClr val="F79646"/>
                </a:solidFill>
              </a:rPr>
              <a:t>する関数</a:t>
            </a:r>
            <a:endParaRPr lang="en-US" altLang="ja-JP" sz="4000" dirty="0" smtClean="0">
              <a:solidFill>
                <a:srgbClr val="F79646"/>
              </a:solidFill>
            </a:endParaRPr>
          </a:p>
          <a:p>
            <a:r>
              <a:rPr lang="en-US" altLang="ja-JP" sz="4000" dirty="0" smtClean="0"/>
              <a:t>(</a:t>
            </a:r>
            <a:r>
              <a:rPr lang="en-US" altLang="ja-JP" sz="4000" dirty="0" err="1" smtClean="0">
                <a:solidFill>
                  <a:srgbClr val="8064A2"/>
                </a:solidFill>
              </a:rPr>
              <a:t>println</a:t>
            </a:r>
            <a:r>
              <a:rPr lang="en-US" altLang="ja-JP" sz="4000" dirty="0" smtClean="0"/>
              <a:t> a </a:t>
            </a:r>
            <a:r>
              <a:rPr lang="en-US" altLang="ja-JP" sz="4000" dirty="0" err="1" smtClean="0"/>
              <a:t>b</a:t>
            </a:r>
            <a:r>
              <a:rPr lang="en-US" altLang="ja-JP" sz="4000" dirty="0" smtClean="0"/>
              <a:t>) </a:t>
            </a:r>
            <a:r>
              <a:rPr lang="en-US" altLang="ja-JP" sz="4000" dirty="0" smtClean="0">
                <a:solidFill>
                  <a:srgbClr val="F79646"/>
                </a:solidFill>
              </a:rPr>
              <a:t>; -&gt; 1 0 ??</a:t>
            </a:r>
          </a:p>
          <a:p>
            <a:endParaRPr kumimoji="1" lang="ja-JP" altLang="en-US" sz="4000" dirty="0"/>
          </a:p>
        </p:txBody>
      </p:sp>
      <p:grpSp>
        <p:nvGrpSpPr>
          <p:cNvPr id="13" name="図形グループ 12"/>
          <p:cNvGrpSpPr/>
          <p:nvPr/>
        </p:nvGrpSpPr>
        <p:grpSpPr>
          <a:xfrm>
            <a:off x="630375" y="1909714"/>
            <a:ext cx="5584894" cy="3347829"/>
            <a:chOff x="630375" y="1909714"/>
            <a:chExt cx="5584894" cy="3347829"/>
          </a:xfrm>
        </p:grpSpPr>
        <p:cxnSp>
          <p:nvCxnSpPr>
            <p:cNvPr id="11" name="直線コネクタ 10"/>
            <p:cNvCxnSpPr/>
            <p:nvPr/>
          </p:nvCxnSpPr>
          <p:spPr>
            <a:xfrm>
              <a:off x="630375" y="1909714"/>
              <a:ext cx="5584894" cy="3347829"/>
            </a:xfrm>
            <a:prstGeom prst="line">
              <a:avLst/>
            </a:prstGeom>
            <a:ln w="355600">
              <a:solidFill>
                <a:schemeClr val="accent2">
                  <a:alpha val="70000"/>
                </a:schemeClr>
              </a:solidFill>
            </a:ln>
          </p:spPr>
          <p:style>
            <a:lnRef idx="2">
              <a:schemeClr val="accent2"/>
            </a:lnRef>
            <a:fillRef idx="0">
              <a:schemeClr val="accent2"/>
            </a:fillRef>
            <a:effectRef idx="1">
              <a:schemeClr val="accent2"/>
            </a:effectRef>
            <a:fontRef idx="minor">
              <a:schemeClr val="tx1"/>
            </a:fontRef>
          </p:style>
        </p:cxnSp>
        <p:cxnSp>
          <p:nvCxnSpPr>
            <p:cNvPr id="12" name="直線コネクタ 11"/>
            <p:cNvCxnSpPr/>
            <p:nvPr/>
          </p:nvCxnSpPr>
          <p:spPr>
            <a:xfrm flipH="1">
              <a:off x="630375" y="1909714"/>
              <a:ext cx="5584894" cy="3347829"/>
            </a:xfrm>
            <a:prstGeom prst="line">
              <a:avLst/>
            </a:prstGeom>
            <a:ln w="355600">
              <a:solidFill>
                <a:schemeClr val="accent2">
                  <a:alpha val="70000"/>
                </a:schemeClr>
              </a:solidFill>
            </a:ln>
          </p:spPr>
          <p:style>
            <a:lnRef idx="2">
              <a:schemeClr val="accent2"/>
            </a:lnRef>
            <a:fillRef idx="0">
              <a:schemeClr val="accent2"/>
            </a:fillRef>
            <a:effectRef idx="1">
              <a:schemeClr val="accent2"/>
            </a:effectRef>
            <a:fontRef idx="minor">
              <a:schemeClr val="tx1"/>
            </a:fontRef>
          </p:style>
        </p:cxnSp>
      </p:grpSp>
      <p:sp>
        <p:nvSpPr>
          <p:cNvPr id="14" name="テキスト ボックス 13"/>
          <p:cNvSpPr txBox="1"/>
          <p:nvPr/>
        </p:nvSpPr>
        <p:spPr>
          <a:xfrm>
            <a:off x="191177" y="6091468"/>
            <a:ext cx="8741766" cy="830997"/>
          </a:xfrm>
          <a:prstGeom prst="rect">
            <a:avLst/>
          </a:prstGeom>
          <a:noFill/>
        </p:spPr>
        <p:txBody>
          <a:bodyPr wrap="square" rtlCol="0">
            <a:spAutoFit/>
          </a:bodyPr>
          <a:lstStyle/>
          <a:p>
            <a:r>
              <a:rPr kumimoji="1" lang="en-US" altLang="ja-JP" dirty="0" err="1" smtClean="0">
                <a:solidFill>
                  <a:srgbClr val="C0504D"/>
                </a:solidFill>
              </a:rPr>
              <a:t>a,b</a:t>
            </a:r>
            <a:r>
              <a:rPr kumimoji="1" lang="ja-JP" altLang="en-US" dirty="0" smtClean="0">
                <a:solidFill>
                  <a:srgbClr val="C0504D"/>
                </a:solidFill>
              </a:rPr>
              <a:t>は</a:t>
            </a:r>
            <a:r>
              <a:rPr kumimoji="1" lang="en-US" altLang="ja-JP" dirty="0" smtClean="0">
                <a:solidFill>
                  <a:srgbClr val="C0504D"/>
                </a:solidFill>
              </a:rPr>
              <a:t>immutable</a:t>
            </a:r>
            <a:r>
              <a:rPr kumimoji="1" lang="ja-JP" altLang="en-US" dirty="0" smtClean="0">
                <a:solidFill>
                  <a:srgbClr val="C0504D"/>
                </a:solidFill>
              </a:rPr>
              <a:t>なので実際は「</a:t>
            </a:r>
            <a:r>
              <a:rPr lang="en-US" altLang="ja-JP" dirty="0" smtClean="0">
                <a:solidFill>
                  <a:srgbClr val="C0504D"/>
                </a:solidFill>
              </a:rPr>
              <a:t>0 1</a:t>
            </a:r>
            <a:r>
              <a:rPr lang="ja-JP" altLang="en-US" dirty="0" smtClean="0">
                <a:solidFill>
                  <a:srgbClr val="C0504D"/>
                </a:solidFill>
              </a:rPr>
              <a:t>」が出力される</a:t>
            </a:r>
            <a:endParaRPr lang="en-US" altLang="ja-JP" dirty="0" smtClean="0">
              <a:solidFill>
                <a:srgbClr val="C0504D"/>
              </a:solidFill>
            </a:endParaRPr>
          </a:p>
          <a:p>
            <a:r>
              <a:rPr kumimoji="1" lang="en-US" altLang="ja-JP" dirty="0" err="1" smtClean="0">
                <a:solidFill>
                  <a:srgbClr val="C0504D"/>
                </a:solidFill>
              </a:rPr>
              <a:t>a,b</a:t>
            </a:r>
            <a:r>
              <a:rPr kumimoji="1" lang="ja-JP" altLang="en-US" dirty="0" smtClean="0">
                <a:solidFill>
                  <a:srgbClr val="C0504D"/>
                </a:solidFill>
              </a:rPr>
              <a:t>更新の一貫性も保証されない</a:t>
            </a:r>
            <a:endParaRPr kumimoji="1" lang="ja-JP" altLang="en-US" dirty="0">
              <a:solidFill>
                <a:srgbClr val="C0504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STEP1/4</a:t>
            </a:r>
            <a:endParaRPr lang="ja-JP" altLang="en-US" dirty="0"/>
          </a:p>
        </p:txBody>
      </p:sp>
      <p:sp>
        <p:nvSpPr>
          <p:cNvPr id="8" name="テキスト ボックス 7"/>
          <p:cNvSpPr txBox="1"/>
          <p:nvPr/>
        </p:nvSpPr>
        <p:spPr>
          <a:xfrm>
            <a:off x="562809" y="1702776"/>
            <a:ext cx="8918511" cy="5016758"/>
          </a:xfrm>
          <a:prstGeom prst="rect">
            <a:avLst/>
          </a:prstGeom>
          <a:noFill/>
        </p:spPr>
        <p:txBody>
          <a:bodyPr wrap="square" rtlCol="0">
            <a:spAutoFit/>
          </a:bodyPr>
          <a:lstStyle/>
          <a:p>
            <a:r>
              <a:rPr lang="ja-JP" altLang="en-US" sz="4000" dirty="0" smtClean="0"/>
              <a:t>更新する値を</a:t>
            </a:r>
            <a:r>
              <a:rPr lang="en-US" altLang="ja-JP" sz="4000" dirty="0" smtClean="0">
                <a:solidFill>
                  <a:srgbClr val="C0504D"/>
                </a:solidFill>
              </a:rPr>
              <a:t>ref</a:t>
            </a:r>
            <a:r>
              <a:rPr lang="ja-JP" altLang="en-US" sz="4000" dirty="0" smtClean="0"/>
              <a:t>でくるむ</a:t>
            </a:r>
            <a:r>
              <a:rPr lang="ja-JP" altLang="en-US" sz="3200" dirty="0" smtClean="0"/>
              <a:t>（変更可能な参照）</a:t>
            </a:r>
            <a:endParaRPr lang="en-US" altLang="ja-JP" sz="4000" dirty="0" smtClean="0"/>
          </a:p>
          <a:p>
            <a:endParaRPr kumimoji="1" lang="en-US" altLang="ja-JP" sz="4000" dirty="0" smtClean="0"/>
          </a:p>
          <a:p>
            <a:r>
              <a:rPr lang="en-US" altLang="ja-JP" sz="4000" dirty="0" smtClean="0"/>
              <a:t>(</a:t>
            </a:r>
            <a:r>
              <a:rPr lang="en-US" altLang="ja-JP" sz="4000" dirty="0" smtClean="0">
                <a:solidFill>
                  <a:schemeClr val="accent4"/>
                </a:solidFill>
              </a:rPr>
              <a:t>def</a:t>
            </a:r>
            <a:r>
              <a:rPr lang="en-US" altLang="ja-JP" sz="4000" dirty="0" smtClean="0"/>
              <a:t> a (</a:t>
            </a:r>
            <a:r>
              <a:rPr lang="en-US" altLang="ja-JP" sz="4000" dirty="0" smtClean="0">
                <a:solidFill>
                  <a:schemeClr val="accent2"/>
                </a:solidFill>
              </a:rPr>
              <a:t>ref</a:t>
            </a:r>
            <a:r>
              <a:rPr lang="en-US" altLang="ja-JP" sz="4000" dirty="0" smtClean="0"/>
              <a:t> 0))</a:t>
            </a:r>
          </a:p>
          <a:p>
            <a:r>
              <a:rPr lang="en-US" altLang="ja-JP" sz="4000" dirty="0" smtClean="0"/>
              <a:t>(</a:t>
            </a:r>
            <a:r>
              <a:rPr lang="en-US" altLang="ja-JP" sz="4000" dirty="0" smtClean="0">
                <a:solidFill>
                  <a:srgbClr val="8064A2"/>
                </a:solidFill>
              </a:rPr>
              <a:t>def</a:t>
            </a:r>
            <a:r>
              <a:rPr lang="en-US" altLang="ja-JP" sz="4000" dirty="0" smtClean="0"/>
              <a:t> </a:t>
            </a:r>
            <a:r>
              <a:rPr lang="en-US" altLang="ja-JP" sz="4000" dirty="0" err="1" smtClean="0"/>
              <a:t>b</a:t>
            </a:r>
            <a:r>
              <a:rPr lang="en-US" altLang="ja-JP" sz="4000" dirty="0" smtClean="0"/>
              <a:t> (</a:t>
            </a:r>
            <a:r>
              <a:rPr lang="en-US" altLang="ja-JP" sz="4000" dirty="0" smtClean="0">
                <a:solidFill>
                  <a:schemeClr val="accent2"/>
                </a:solidFill>
              </a:rPr>
              <a:t>ref</a:t>
            </a:r>
            <a:r>
              <a:rPr lang="en-US" altLang="ja-JP" sz="4000" dirty="0" smtClean="0"/>
              <a:t> 1))</a:t>
            </a:r>
          </a:p>
          <a:p>
            <a:r>
              <a:rPr lang="en-US" altLang="ja-JP" sz="4000" dirty="0" smtClean="0"/>
              <a:t>(</a:t>
            </a:r>
            <a:r>
              <a:rPr lang="en-US" altLang="ja-JP" sz="4000" dirty="0" smtClean="0">
                <a:solidFill>
                  <a:srgbClr val="8064A2"/>
                </a:solidFill>
              </a:rPr>
              <a:t>inc</a:t>
            </a:r>
            <a:r>
              <a:rPr lang="en-US" altLang="ja-JP" sz="4000" dirty="0" smtClean="0"/>
              <a:t> a)</a:t>
            </a:r>
            <a:endParaRPr lang="en-US" altLang="ja-JP" sz="4000" dirty="0" smtClean="0">
              <a:solidFill>
                <a:srgbClr val="F79646"/>
              </a:solidFill>
            </a:endParaRPr>
          </a:p>
          <a:p>
            <a:r>
              <a:rPr lang="en-US" altLang="ja-JP" sz="4000" dirty="0" smtClean="0"/>
              <a:t>(</a:t>
            </a:r>
            <a:r>
              <a:rPr lang="en-US" altLang="ja-JP" sz="4000" dirty="0" err="1" smtClean="0">
                <a:solidFill>
                  <a:srgbClr val="8064A2"/>
                </a:solidFill>
              </a:rPr>
              <a:t>dec</a:t>
            </a:r>
            <a:r>
              <a:rPr lang="en-US" altLang="ja-JP" sz="4000" dirty="0" smtClean="0"/>
              <a:t> </a:t>
            </a:r>
            <a:r>
              <a:rPr lang="en-US" altLang="ja-JP" sz="4000" dirty="0" err="1" smtClean="0"/>
              <a:t>b</a:t>
            </a:r>
            <a:r>
              <a:rPr lang="en-US" altLang="ja-JP" sz="4000" dirty="0" smtClean="0"/>
              <a:t>)</a:t>
            </a:r>
          </a:p>
          <a:p>
            <a:r>
              <a:rPr lang="en-US" altLang="ja-JP" sz="4000" dirty="0" smtClean="0"/>
              <a:t>(</a:t>
            </a:r>
            <a:r>
              <a:rPr lang="en-US" altLang="ja-JP" sz="4000" dirty="0" err="1" smtClean="0">
                <a:solidFill>
                  <a:srgbClr val="8064A2"/>
                </a:solidFill>
              </a:rPr>
              <a:t>println</a:t>
            </a:r>
            <a:r>
              <a:rPr lang="en-US" altLang="ja-JP" sz="4000" dirty="0" smtClean="0"/>
              <a:t> a </a:t>
            </a:r>
            <a:r>
              <a:rPr lang="en-US" altLang="ja-JP" sz="4000" dirty="0" err="1" smtClean="0"/>
              <a:t>b</a:t>
            </a:r>
            <a:r>
              <a:rPr lang="en-US" altLang="ja-JP" sz="4000" dirty="0" smtClean="0"/>
              <a:t>)</a:t>
            </a:r>
            <a:endParaRPr lang="en-US" altLang="ja-JP" sz="4000" dirty="0" smtClean="0">
              <a:solidFill>
                <a:srgbClr val="F79646"/>
              </a:solidFill>
            </a:endParaRPr>
          </a:p>
          <a:p>
            <a:endParaRPr kumimoji="1" lang="ja-JP" altLang="en-US" sz="4000" dirty="0"/>
          </a:p>
        </p:txBody>
      </p:sp>
      <p:sp>
        <p:nvSpPr>
          <p:cNvPr id="9" name="正方形/長方形 8"/>
          <p:cNvSpPr/>
          <p:nvPr/>
        </p:nvSpPr>
        <p:spPr>
          <a:xfrm>
            <a:off x="0" y="4266383"/>
            <a:ext cx="8615456" cy="2453151"/>
          </a:xfrm>
          <a:prstGeom prst="rect">
            <a:avLst/>
          </a:prstGeom>
          <a:solidFill>
            <a:schemeClr val="bg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 name="Group 5"/>
          <p:cNvGrpSpPr>
            <a:grpSpLocks/>
          </p:cNvGrpSpPr>
          <p:nvPr/>
        </p:nvGrpSpPr>
        <p:grpSpPr bwMode="auto">
          <a:xfrm>
            <a:off x="3930516" y="3132300"/>
            <a:ext cx="990600" cy="1041400"/>
            <a:chOff x="0" y="0"/>
            <a:chExt cx="624" cy="656"/>
          </a:xfrm>
        </p:grpSpPr>
        <p:sp>
          <p:nvSpPr>
            <p:cNvPr id="6" name="AutoShape 6"/>
            <p:cNvSpPr>
              <a:spLocks/>
            </p:cNvSpPr>
            <p:nvPr/>
          </p:nvSpPr>
          <p:spPr bwMode="auto">
            <a:xfrm>
              <a:off x="0" y="0"/>
              <a:ext cx="624" cy="656"/>
            </a:xfrm>
            <a:custGeom>
              <a:avLst/>
              <a:gdLst/>
              <a:ahLst/>
              <a:cxnLst/>
              <a:rect l="0" t="0" r="r" b="b"/>
              <a:pathLst>
                <a:path w="21600" h="21600">
                  <a:moveTo>
                    <a:pt x="0" y="0"/>
                  </a:moveTo>
                  <a:cubicBezTo>
                    <a:pt x="5965" y="0"/>
                    <a:pt x="10800" y="453"/>
                    <a:pt x="10800" y="1011"/>
                  </a:cubicBezTo>
                  <a:lnTo>
                    <a:pt x="10800" y="9789"/>
                  </a:lnTo>
                  <a:cubicBezTo>
                    <a:pt x="10800" y="10347"/>
                    <a:pt x="15635" y="10800"/>
                    <a:pt x="21600" y="10800"/>
                  </a:cubicBezTo>
                  <a:cubicBezTo>
                    <a:pt x="15635" y="10800"/>
                    <a:pt x="10800" y="11253"/>
                    <a:pt x="10800" y="11811"/>
                  </a:cubicBezTo>
                  <a:lnTo>
                    <a:pt x="10800" y="20589"/>
                  </a:lnTo>
                  <a:cubicBezTo>
                    <a:pt x="10800" y="21147"/>
                    <a:pt x="5965" y="21600"/>
                    <a:pt x="0" y="21600"/>
                  </a:cubicBezTo>
                  <a:close/>
                  <a:moveTo>
                    <a:pt x="0" y="0"/>
                  </a:moveTo>
                </a:path>
              </a:pathLst>
            </a:custGeom>
            <a:noFill/>
            <a:ln w="25400">
              <a:noFill/>
              <a:miter lim="800000"/>
              <a:headEnd type="none" w="med" len="med"/>
              <a:tailEnd type="none" w="med" len="med"/>
            </a:ln>
            <a:effectLst>
              <a:outerShdw blurRad="38100" dist="19999" dir="5400000" algn="ctr" rotWithShape="0">
                <a:schemeClr val="bg2">
                  <a:alpha val="37999"/>
                </a:schemeClr>
              </a:outerShdw>
            </a:effectLst>
          </p:spPr>
          <p:txBody>
            <a:bodyPr lIns="0" tIns="0" rIns="0" bIns="0">
              <a:prstTxWarp prst="textNoShape">
                <a:avLst/>
              </a:prstTxWarp>
            </a:bodyPr>
            <a:lstStyle/>
            <a:p>
              <a:endParaRPr lang="ja-JP" altLang="en-US"/>
            </a:p>
          </p:txBody>
        </p:sp>
        <p:sp>
          <p:nvSpPr>
            <p:cNvPr id="10" name="AutoShape 7"/>
            <p:cNvSpPr>
              <a:spLocks/>
            </p:cNvSpPr>
            <p:nvPr/>
          </p:nvSpPr>
          <p:spPr bwMode="auto">
            <a:xfrm>
              <a:off x="0" y="0"/>
              <a:ext cx="624" cy="656"/>
            </a:xfrm>
            <a:custGeom>
              <a:avLst/>
              <a:gdLst/>
              <a:ahLst/>
              <a:cxnLst/>
              <a:rect l="0" t="0" r="r" b="b"/>
              <a:pathLst>
                <a:path w="21600" h="21600">
                  <a:moveTo>
                    <a:pt x="0" y="0"/>
                  </a:moveTo>
                  <a:cubicBezTo>
                    <a:pt x="5965" y="0"/>
                    <a:pt x="10800" y="453"/>
                    <a:pt x="10800" y="1011"/>
                  </a:cubicBezTo>
                  <a:lnTo>
                    <a:pt x="10800" y="9789"/>
                  </a:lnTo>
                  <a:cubicBezTo>
                    <a:pt x="10800" y="10347"/>
                    <a:pt x="15635" y="10800"/>
                    <a:pt x="21600" y="10800"/>
                  </a:cubicBezTo>
                  <a:cubicBezTo>
                    <a:pt x="15635" y="10800"/>
                    <a:pt x="10800" y="11253"/>
                    <a:pt x="10800" y="11811"/>
                  </a:cubicBezTo>
                  <a:lnTo>
                    <a:pt x="10800" y="20589"/>
                  </a:lnTo>
                  <a:cubicBezTo>
                    <a:pt x="10800" y="21147"/>
                    <a:pt x="5965" y="21600"/>
                    <a:pt x="0" y="21600"/>
                  </a:cubicBezTo>
                </a:path>
              </a:pathLst>
            </a:custGeom>
            <a:noFill/>
            <a:ln w="25400">
              <a:solidFill>
                <a:srgbClr val="4F81BD"/>
              </a:solidFill>
              <a:prstDash val="solid"/>
              <a:miter lim="800000"/>
              <a:headEnd type="none" w="med" len="med"/>
              <a:tailEnd type="none" w="med" len="med"/>
            </a:ln>
          </p:spPr>
          <p:txBody>
            <a:bodyPr lIns="0" tIns="0" rIns="0" bIns="0">
              <a:prstTxWarp prst="textNoShape">
                <a:avLst/>
              </a:prstTxWarp>
            </a:bodyPr>
            <a:lstStyle/>
            <a:p>
              <a:endParaRPr lang="ja-JP" altLang="en-US"/>
            </a:p>
          </p:txBody>
        </p:sp>
      </p:grpSp>
      <p:sp>
        <p:nvSpPr>
          <p:cNvPr id="11" name="Rectangle 13"/>
          <p:cNvSpPr>
            <a:spLocks/>
          </p:cNvSpPr>
          <p:nvPr/>
        </p:nvSpPr>
        <p:spPr bwMode="auto">
          <a:xfrm>
            <a:off x="5046528" y="3191038"/>
            <a:ext cx="2510035" cy="914400"/>
          </a:xfrm>
          <a:prstGeom prst="rect">
            <a:avLst/>
          </a:prstGeom>
          <a:noFill/>
          <a:ln w="12700">
            <a:noFill/>
            <a:miter lim="800000"/>
            <a:headEnd type="none" w="med" len="med"/>
            <a:tailEnd type="none" w="med" len="med"/>
          </a:ln>
        </p:spPr>
        <p:txBody>
          <a:bodyPr lIns="0" tIns="0" rIns="0" bIns="0">
            <a:prstTxWarp prst="textNoShape">
              <a:avLst/>
            </a:prstTxWarp>
          </a:bodyPr>
          <a:lstStyle/>
          <a:p>
            <a:pPr algn="l"/>
            <a:r>
              <a:rPr lang="ja-JP" altLang="en-US" sz="2400" dirty="0">
                <a:solidFill>
                  <a:schemeClr val="tx1"/>
                </a:solidFill>
                <a:latin typeface="Arial" charset="0"/>
                <a:ea typeface="ヒラギノ角ゴ ProN W3" charset="-128"/>
                <a:cs typeface="ヒラギノ角ゴ ProN W3" charset="-128"/>
                <a:sym typeface="Arial" charset="0"/>
              </a:rPr>
              <a:t>状態を保持</a:t>
            </a:r>
            <a:r>
              <a:rPr lang="ja-JP" altLang="en-US" sz="2400" dirty="0" smtClean="0">
                <a:solidFill>
                  <a:schemeClr val="tx1"/>
                </a:solidFill>
                <a:latin typeface="Arial" charset="0"/>
                <a:ea typeface="ヒラギノ角ゴ ProN W3" charset="-128"/>
                <a:cs typeface="ヒラギノ角ゴ ProN W3" charset="-128"/>
                <a:sym typeface="Arial" charset="0"/>
              </a:rPr>
              <a:t>する</a:t>
            </a:r>
            <a:endParaRPr lang="en-US" altLang="ja-JP" sz="2400" dirty="0" smtClean="0">
              <a:solidFill>
                <a:schemeClr val="tx1"/>
              </a:solidFill>
              <a:latin typeface="Arial" charset="0"/>
              <a:ea typeface="ヒラギノ角ゴ ProN W3" charset="-128"/>
              <a:cs typeface="ヒラギノ角ゴ ProN W3" charset="-128"/>
              <a:sym typeface="Arial" charset="0"/>
            </a:endParaRPr>
          </a:p>
          <a:p>
            <a:pPr algn="l"/>
            <a:r>
              <a:rPr lang="ja-JP" altLang="en-US" sz="2400" dirty="0" smtClean="0">
                <a:solidFill>
                  <a:schemeClr val="tx1"/>
                </a:solidFill>
                <a:latin typeface="Arial" charset="0"/>
                <a:ea typeface="ヒラギノ角ゴ ProN W3" charset="-128"/>
                <a:cs typeface="ヒラギノ角ゴ ProN W3" charset="-128"/>
                <a:sym typeface="Arial" charset="0"/>
              </a:rPr>
              <a:t>変数</a:t>
            </a:r>
            <a:r>
              <a:rPr lang="ja-JP" altLang="en-US" sz="2400" dirty="0">
                <a:solidFill>
                  <a:schemeClr val="tx1"/>
                </a:solidFill>
                <a:latin typeface="Arial" charset="0"/>
                <a:ea typeface="ヒラギノ角ゴ ProN W3" charset="-128"/>
                <a:cs typeface="ヒラギノ角ゴ ProN W3" charset="-128"/>
                <a:sym typeface="Arial" charset="0"/>
              </a:rPr>
              <a:t>を生成</a:t>
            </a:r>
          </a:p>
        </p:txBody>
      </p:sp>
      <p:sp>
        <p:nvSpPr>
          <p:cNvPr id="13" name="テキスト ボックス 12"/>
          <p:cNvSpPr txBox="1"/>
          <p:nvPr/>
        </p:nvSpPr>
        <p:spPr>
          <a:xfrm>
            <a:off x="7556563" y="3015933"/>
            <a:ext cx="1587437" cy="830997"/>
          </a:xfrm>
          <a:prstGeom prst="rect">
            <a:avLst/>
          </a:prstGeom>
          <a:noFill/>
        </p:spPr>
        <p:txBody>
          <a:bodyPr wrap="square" rtlCol="0">
            <a:spAutoFit/>
          </a:bodyPr>
          <a:lstStyle/>
          <a:p>
            <a:r>
              <a:rPr kumimoji="1" lang="ja-JP" altLang="en-US" dirty="0" smtClean="0">
                <a:solidFill>
                  <a:srgbClr val="C0504D"/>
                </a:solidFill>
              </a:rPr>
              <a:t>まだ実行してもエラー</a:t>
            </a:r>
            <a:endParaRPr kumimoji="1" lang="ja-JP" altLang="en-US" dirty="0">
              <a:solidFill>
                <a:srgbClr val="C0504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STEP2/4</a:t>
            </a:r>
            <a:endParaRPr lang="ja-JP" altLang="en-US" dirty="0"/>
          </a:p>
        </p:txBody>
      </p:sp>
      <p:sp>
        <p:nvSpPr>
          <p:cNvPr id="8" name="テキスト ボックス 7"/>
          <p:cNvSpPr txBox="1"/>
          <p:nvPr/>
        </p:nvSpPr>
        <p:spPr>
          <a:xfrm>
            <a:off x="562809" y="1702776"/>
            <a:ext cx="8918511" cy="5016758"/>
          </a:xfrm>
          <a:prstGeom prst="rect">
            <a:avLst/>
          </a:prstGeom>
          <a:noFill/>
        </p:spPr>
        <p:txBody>
          <a:bodyPr wrap="square" rtlCol="0">
            <a:spAutoFit/>
          </a:bodyPr>
          <a:lstStyle/>
          <a:p>
            <a:r>
              <a:rPr lang="en-US" altLang="ja-JP" sz="4000" dirty="0" smtClean="0">
                <a:solidFill>
                  <a:schemeClr val="accent2"/>
                </a:solidFill>
              </a:rPr>
              <a:t>alter</a:t>
            </a:r>
            <a:r>
              <a:rPr lang="ja-JP" altLang="en-US" sz="4000" dirty="0" smtClean="0"/>
              <a:t>で</a:t>
            </a:r>
            <a:r>
              <a:rPr lang="en-US" altLang="ja-JP" sz="4000" dirty="0" smtClean="0"/>
              <a:t>ref</a:t>
            </a:r>
            <a:r>
              <a:rPr lang="ja-JP" altLang="en-US" sz="4000" dirty="0" smtClean="0"/>
              <a:t>の中身を更新</a:t>
            </a:r>
            <a:endParaRPr lang="en-US" altLang="ja-JP" sz="4000" dirty="0" smtClean="0"/>
          </a:p>
          <a:p>
            <a:endParaRPr kumimoji="1" lang="en-US" altLang="ja-JP" sz="4000" dirty="0" smtClean="0"/>
          </a:p>
          <a:p>
            <a:r>
              <a:rPr lang="en-US" altLang="ja-JP" sz="4000" dirty="0" smtClean="0"/>
              <a:t>(</a:t>
            </a:r>
            <a:r>
              <a:rPr lang="en-US" altLang="ja-JP" sz="4000" dirty="0" smtClean="0">
                <a:solidFill>
                  <a:schemeClr val="accent4"/>
                </a:solidFill>
              </a:rPr>
              <a:t>def</a:t>
            </a:r>
            <a:r>
              <a:rPr lang="en-US" altLang="ja-JP" sz="4000" dirty="0" smtClean="0"/>
              <a:t> a (</a:t>
            </a:r>
            <a:r>
              <a:rPr lang="en-US" altLang="ja-JP" sz="4000" dirty="0" smtClean="0">
                <a:solidFill>
                  <a:schemeClr val="accent4"/>
                </a:solidFill>
              </a:rPr>
              <a:t>ref</a:t>
            </a:r>
            <a:r>
              <a:rPr lang="en-US" altLang="ja-JP" sz="4000" dirty="0" smtClean="0"/>
              <a:t> 0))</a:t>
            </a:r>
          </a:p>
          <a:p>
            <a:r>
              <a:rPr lang="en-US" altLang="ja-JP" sz="4000" dirty="0" smtClean="0"/>
              <a:t>(</a:t>
            </a:r>
            <a:r>
              <a:rPr lang="en-US" altLang="ja-JP" sz="4000" dirty="0" smtClean="0">
                <a:solidFill>
                  <a:schemeClr val="accent4"/>
                </a:solidFill>
              </a:rPr>
              <a:t>def</a:t>
            </a:r>
            <a:r>
              <a:rPr lang="en-US" altLang="ja-JP" sz="4000" dirty="0" smtClean="0"/>
              <a:t> </a:t>
            </a:r>
            <a:r>
              <a:rPr lang="en-US" altLang="ja-JP" sz="4000" dirty="0" err="1" smtClean="0"/>
              <a:t>b</a:t>
            </a:r>
            <a:r>
              <a:rPr lang="en-US" altLang="ja-JP" sz="4000" dirty="0" smtClean="0"/>
              <a:t> (</a:t>
            </a:r>
            <a:r>
              <a:rPr lang="en-US" altLang="ja-JP" sz="4000" dirty="0" smtClean="0">
                <a:solidFill>
                  <a:schemeClr val="accent4"/>
                </a:solidFill>
              </a:rPr>
              <a:t>ref</a:t>
            </a:r>
            <a:r>
              <a:rPr lang="en-US" altLang="ja-JP" sz="4000" dirty="0" smtClean="0"/>
              <a:t> 1))</a:t>
            </a:r>
          </a:p>
          <a:p>
            <a:r>
              <a:rPr lang="en-US" altLang="ja-JP" sz="4000" dirty="0" smtClean="0"/>
              <a:t>(</a:t>
            </a:r>
            <a:r>
              <a:rPr lang="en-US" altLang="ja-JP" sz="4000" dirty="0" smtClean="0">
                <a:solidFill>
                  <a:srgbClr val="C0504D"/>
                </a:solidFill>
              </a:rPr>
              <a:t>alter</a:t>
            </a:r>
            <a:r>
              <a:rPr lang="en-US" altLang="ja-JP" sz="4000" dirty="0" smtClean="0"/>
              <a:t> a </a:t>
            </a:r>
            <a:r>
              <a:rPr lang="en-US" altLang="ja-JP" sz="4000" dirty="0" smtClean="0">
                <a:solidFill>
                  <a:srgbClr val="8064A2"/>
                </a:solidFill>
              </a:rPr>
              <a:t>inc</a:t>
            </a:r>
            <a:r>
              <a:rPr lang="en-US" altLang="ja-JP" sz="4000" dirty="0" smtClean="0"/>
              <a:t>) </a:t>
            </a:r>
            <a:r>
              <a:rPr lang="en-US" altLang="ja-JP" sz="4000" dirty="0" smtClean="0">
                <a:solidFill>
                  <a:schemeClr val="accent2"/>
                </a:solidFill>
              </a:rPr>
              <a:t>; a</a:t>
            </a:r>
            <a:r>
              <a:rPr lang="ja-JP" altLang="en-US" sz="4000" dirty="0" smtClean="0">
                <a:solidFill>
                  <a:schemeClr val="accent2"/>
                </a:solidFill>
              </a:rPr>
              <a:t>に</a:t>
            </a:r>
            <a:r>
              <a:rPr lang="en-US" altLang="ja-JP" sz="4000" dirty="0" smtClean="0">
                <a:solidFill>
                  <a:schemeClr val="accent2"/>
                </a:solidFill>
              </a:rPr>
              <a:t>inc</a:t>
            </a:r>
            <a:r>
              <a:rPr lang="ja-JP" altLang="en-US" sz="4000" dirty="0" smtClean="0">
                <a:solidFill>
                  <a:schemeClr val="accent2"/>
                </a:solidFill>
              </a:rPr>
              <a:t>を適用して更新</a:t>
            </a:r>
            <a:endParaRPr lang="en-US" altLang="ja-JP" sz="4000" dirty="0" smtClean="0">
              <a:solidFill>
                <a:schemeClr val="accent2"/>
              </a:solidFill>
            </a:endParaRPr>
          </a:p>
          <a:p>
            <a:r>
              <a:rPr lang="en-US" altLang="ja-JP" sz="4000" dirty="0" smtClean="0"/>
              <a:t>(</a:t>
            </a:r>
            <a:r>
              <a:rPr lang="en-US" altLang="ja-JP" sz="4000" dirty="0" smtClean="0">
                <a:solidFill>
                  <a:srgbClr val="C0504D"/>
                </a:solidFill>
              </a:rPr>
              <a:t>alter</a:t>
            </a:r>
            <a:r>
              <a:rPr lang="en-US" altLang="ja-JP" sz="4000" dirty="0" smtClean="0"/>
              <a:t> </a:t>
            </a:r>
            <a:r>
              <a:rPr lang="en-US" altLang="ja-JP" sz="4000" dirty="0" err="1" smtClean="0"/>
              <a:t>b</a:t>
            </a:r>
            <a:r>
              <a:rPr lang="en-US" altLang="ja-JP" sz="4000" dirty="0" smtClean="0"/>
              <a:t> </a:t>
            </a:r>
            <a:r>
              <a:rPr lang="en-US" altLang="ja-JP" sz="4000" dirty="0" err="1" smtClean="0">
                <a:solidFill>
                  <a:srgbClr val="8064A2"/>
                </a:solidFill>
              </a:rPr>
              <a:t>dec</a:t>
            </a:r>
            <a:r>
              <a:rPr lang="en-US" altLang="ja-JP" sz="4000" dirty="0" smtClean="0"/>
              <a:t>)</a:t>
            </a:r>
            <a:r>
              <a:rPr lang="en-US" altLang="ja-JP" sz="4000" dirty="0" smtClean="0">
                <a:solidFill>
                  <a:schemeClr val="accent2"/>
                </a:solidFill>
              </a:rPr>
              <a:t> ; </a:t>
            </a:r>
            <a:r>
              <a:rPr lang="en-US" altLang="ja-JP" sz="4000" dirty="0" err="1" smtClean="0">
                <a:solidFill>
                  <a:schemeClr val="accent2"/>
                </a:solidFill>
              </a:rPr>
              <a:t>b</a:t>
            </a:r>
            <a:r>
              <a:rPr lang="ja-JP" altLang="en-US" sz="4000" dirty="0" smtClean="0">
                <a:solidFill>
                  <a:schemeClr val="accent2"/>
                </a:solidFill>
              </a:rPr>
              <a:t>に</a:t>
            </a:r>
            <a:r>
              <a:rPr lang="en-US" altLang="ja-JP" sz="4000" dirty="0" err="1" smtClean="0">
                <a:solidFill>
                  <a:schemeClr val="accent2"/>
                </a:solidFill>
              </a:rPr>
              <a:t>dec</a:t>
            </a:r>
            <a:r>
              <a:rPr lang="ja-JP" altLang="en-US" sz="4000" dirty="0" smtClean="0">
                <a:solidFill>
                  <a:schemeClr val="accent2"/>
                </a:solidFill>
              </a:rPr>
              <a:t>を適用して更新</a:t>
            </a:r>
            <a:endParaRPr lang="en-US" altLang="ja-JP" sz="4000" dirty="0" smtClean="0"/>
          </a:p>
          <a:p>
            <a:r>
              <a:rPr lang="en-US" altLang="ja-JP" sz="4000" dirty="0" smtClean="0"/>
              <a:t>(</a:t>
            </a:r>
            <a:r>
              <a:rPr lang="en-US" altLang="ja-JP" sz="4000" dirty="0" err="1" smtClean="0">
                <a:solidFill>
                  <a:srgbClr val="8064A2"/>
                </a:solidFill>
              </a:rPr>
              <a:t>println</a:t>
            </a:r>
            <a:r>
              <a:rPr lang="en-US" altLang="ja-JP" sz="4000" dirty="0" smtClean="0"/>
              <a:t> a </a:t>
            </a:r>
            <a:r>
              <a:rPr lang="en-US" altLang="ja-JP" sz="4000" dirty="0" err="1" smtClean="0"/>
              <a:t>b</a:t>
            </a:r>
            <a:r>
              <a:rPr lang="en-US" altLang="ja-JP" sz="4000" dirty="0" smtClean="0"/>
              <a:t>)</a:t>
            </a:r>
            <a:endParaRPr lang="en-US" altLang="ja-JP" sz="4000" dirty="0" smtClean="0">
              <a:solidFill>
                <a:srgbClr val="F79646"/>
              </a:solidFill>
            </a:endParaRPr>
          </a:p>
          <a:p>
            <a:endParaRPr kumimoji="1" lang="ja-JP" altLang="en-US" sz="4000" dirty="0"/>
          </a:p>
        </p:txBody>
      </p:sp>
      <p:sp>
        <p:nvSpPr>
          <p:cNvPr id="9" name="正方形/長方形 8"/>
          <p:cNvSpPr/>
          <p:nvPr/>
        </p:nvSpPr>
        <p:spPr>
          <a:xfrm>
            <a:off x="259762" y="5502785"/>
            <a:ext cx="8615456" cy="544446"/>
          </a:xfrm>
          <a:prstGeom prst="rect">
            <a:avLst/>
          </a:prstGeom>
          <a:solidFill>
            <a:schemeClr val="bg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62808" y="5968733"/>
            <a:ext cx="6592623" cy="461665"/>
          </a:xfrm>
          <a:prstGeom prst="rect">
            <a:avLst/>
          </a:prstGeom>
          <a:noFill/>
        </p:spPr>
        <p:txBody>
          <a:bodyPr wrap="square" rtlCol="0">
            <a:spAutoFit/>
          </a:bodyPr>
          <a:lstStyle/>
          <a:p>
            <a:r>
              <a:rPr kumimoji="1" lang="en-US" altLang="ja-JP" dirty="0" smtClean="0"/>
              <a:t>(</a:t>
            </a:r>
            <a:r>
              <a:rPr kumimoji="1" lang="en-US" altLang="ja-JP" dirty="0" smtClean="0">
                <a:solidFill>
                  <a:srgbClr val="C0504D"/>
                </a:solidFill>
              </a:rPr>
              <a:t>alter</a:t>
            </a:r>
            <a:r>
              <a:rPr kumimoji="1" lang="en-US" altLang="ja-JP" dirty="0" smtClean="0"/>
              <a:t> </a:t>
            </a:r>
            <a:r>
              <a:rPr kumimoji="1" lang="en-US" altLang="ja-JP" i="1" dirty="0" smtClean="0"/>
              <a:t>reference update-fn </a:t>
            </a:r>
            <a:r>
              <a:rPr kumimoji="1" lang="en-US" altLang="ja-JP" dirty="0" smtClean="0"/>
              <a:t>&amp; </a:t>
            </a:r>
            <a:r>
              <a:rPr kumimoji="1" lang="en-US" altLang="ja-JP" i="1" dirty="0" err="1" smtClean="0"/>
              <a:t>args</a:t>
            </a:r>
            <a:r>
              <a:rPr kumimoji="1" lang="en-US" altLang="ja-JP" dirty="0" smtClean="0"/>
              <a:t>…)</a:t>
            </a:r>
            <a:r>
              <a:rPr kumimoji="1" lang="ja-JP" altLang="en-US" dirty="0" smtClean="0"/>
              <a:t>形式</a:t>
            </a:r>
            <a:endParaRPr kumimoji="1" lang="ja-JP" altLang="en-US" dirty="0"/>
          </a:p>
        </p:txBody>
      </p:sp>
      <p:sp>
        <p:nvSpPr>
          <p:cNvPr id="6" name="テキスト ボックス 5"/>
          <p:cNvSpPr txBox="1"/>
          <p:nvPr/>
        </p:nvSpPr>
        <p:spPr>
          <a:xfrm>
            <a:off x="562809" y="6308723"/>
            <a:ext cx="6875626" cy="461665"/>
          </a:xfrm>
          <a:prstGeom prst="rect">
            <a:avLst/>
          </a:prstGeom>
          <a:noFill/>
        </p:spPr>
        <p:txBody>
          <a:bodyPr wrap="square" rtlCol="0">
            <a:spAutoFit/>
          </a:bodyPr>
          <a:lstStyle/>
          <a:p>
            <a:r>
              <a:rPr kumimoji="1" lang="en-US" altLang="ja-JP" dirty="0" smtClean="0"/>
              <a:t>(</a:t>
            </a:r>
            <a:r>
              <a:rPr lang="en-US" altLang="ja-JP" dirty="0" smtClean="0">
                <a:solidFill>
                  <a:srgbClr val="C0504D"/>
                </a:solidFill>
              </a:rPr>
              <a:t>r</a:t>
            </a:r>
            <a:r>
              <a:rPr kumimoji="1" lang="en-US" altLang="ja-JP" dirty="0" smtClean="0">
                <a:solidFill>
                  <a:srgbClr val="C0504D"/>
                </a:solidFill>
              </a:rPr>
              <a:t>ef-set</a:t>
            </a:r>
            <a:r>
              <a:rPr kumimoji="1" lang="en-US" altLang="ja-JP" dirty="0" smtClean="0"/>
              <a:t> </a:t>
            </a:r>
            <a:r>
              <a:rPr kumimoji="1" lang="en-US" altLang="ja-JP" i="1" dirty="0" smtClean="0"/>
              <a:t>reference </a:t>
            </a:r>
            <a:r>
              <a:rPr lang="en-US" altLang="ja-JP" i="1" dirty="0" smtClean="0"/>
              <a:t>new-value</a:t>
            </a:r>
            <a:r>
              <a:rPr kumimoji="1" lang="en-US" altLang="ja-JP" dirty="0" smtClean="0"/>
              <a:t>)</a:t>
            </a:r>
            <a:r>
              <a:rPr kumimoji="1" lang="ja-JP" altLang="en-US" dirty="0" smtClean="0"/>
              <a:t>でも可</a:t>
            </a:r>
            <a:endParaRPr kumimoji="1" lang="ja-JP" altLang="en-US" dirty="0"/>
          </a:p>
        </p:txBody>
      </p:sp>
      <p:sp>
        <p:nvSpPr>
          <p:cNvPr id="10" name="テキスト ボックス 9"/>
          <p:cNvSpPr txBox="1"/>
          <p:nvPr/>
        </p:nvSpPr>
        <p:spPr>
          <a:xfrm>
            <a:off x="7556563" y="3015933"/>
            <a:ext cx="1587437" cy="830997"/>
          </a:xfrm>
          <a:prstGeom prst="rect">
            <a:avLst/>
          </a:prstGeom>
          <a:noFill/>
        </p:spPr>
        <p:txBody>
          <a:bodyPr wrap="square" rtlCol="0">
            <a:spAutoFit/>
          </a:bodyPr>
          <a:lstStyle/>
          <a:p>
            <a:r>
              <a:rPr kumimoji="1" lang="ja-JP" altLang="en-US" dirty="0" smtClean="0">
                <a:solidFill>
                  <a:srgbClr val="C0504D"/>
                </a:solidFill>
              </a:rPr>
              <a:t>まだ実行してもエラー</a:t>
            </a:r>
            <a:endParaRPr kumimoji="1" lang="ja-JP" altLang="en-US" dirty="0">
              <a:solidFill>
                <a:srgbClr val="C0504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タイトル 3"/>
          <p:cNvSpPr>
            <a:spLocks noGrp="1"/>
          </p:cNvSpPr>
          <p:nvPr>
            <p:ph type="ctrTitle"/>
          </p:nvPr>
        </p:nvSpPr>
        <p:spPr>
          <a:xfrm>
            <a:off x="685800" y="2130425"/>
            <a:ext cx="8458200" cy="1470025"/>
          </a:xfrm>
        </p:spPr>
        <p:txBody>
          <a:bodyPr/>
          <a:lstStyle/>
          <a:p>
            <a:pPr eaLnBrk="1" hangingPunct="1"/>
            <a:r>
              <a:rPr lang="ja-JP" altLang="en-US" dirty="0" smtClean="0"/>
              <a:t>今回は</a:t>
            </a:r>
            <a:r>
              <a:rPr lang="en-US" altLang="ja-JP" dirty="0" err="1" smtClean="0"/>
              <a:t>Clojure</a:t>
            </a:r>
            <a:r>
              <a:rPr lang="ja-JP" altLang="en-US" dirty="0" smtClean="0"/>
              <a:t>の言語紹介</a:t>
            </a:r>
            <a:r>
              <a:rPr lang="ja-JP" altLang="en-US" dirty="0"/>
              <a:t>を</a:t>
            </a:r>
            <a:r>
              <a:rPr lang="ja-JP" altLang="en-US" dirty="0" smtClean="0"/>
              <a:t>します</a:t>
            </a:r>
            <a:endParaRPr lang="ja-JP" altLang="en-US" dirty="0"/>
          </a:p>
        </p:txBody>
      </p:sp>
      <p:sp>
        <p:nvSpPr>
          <p:cNvPr id="5" name="サブタイトル 4"/>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STEP3/4</a:t>
            </a:r>
            <a:endParaRPr lang="ja-JP" altLang="en-US" dirty="0"/>
          </a:p>
        </p:txBody>
      </p:sp>
      <p:sp>
        <p:nvSpPr>
          <p:cNvPr id="8" name="テキスト ボックス 7"/>
          <p:cNvSpPr txBox="1"/>
          <p:nvPr/>
        </p:nvSpPr>
        <p:spPr>
          <a:xfrm>
            <a:off x="562809" y="1702776"/>
            <a:ext cx="8918511" cy="4401205"/>
          </a:xfrm>
          <a:prstGeom prst="rect">
            <a:avLst/>
          </a:prstGeom>
          <a:noFill/>
        </p:spPr>
        <p:txBody>
          <a:bodyPr wrap="square" rtlCol="0">
            <a:spAutoFit/>
          </a:bodyPr>
          <a:lstStyle/>
          <a:p>
            <a:r>
              <a:rPr lang="en-US" altLang="ja-JP" sz="4000" dirty="0" err="1" smtClean="0">
                <a:solidFill>
                  <a:schemeClr val="accent2"/>
                </a:solidFill>
              </a:rPr>
              <a:t>deref</a:t>
            </a:r>
            <a:r>
              <a:rPr lang="ja-JP" altLang="en-US" sz="4000" dirty="0" smtClean="0"/>
              <a:t>で</a:t>
            </a:r>
            <a:r>
              <a:rPr lang="en-US" altLang="ja-JP" sz="4000" dirty="0" smtClean="0"/>
              <a:t>ref</a:t>
            </a:r>
            <a:r>
              <a:rPr lang="ja-JP" altLang="en-US" sz="4000" dirty="0" smtClean="0"/>
              <a:t>の中身を参照</a:t>
            </a:r>
            <a:endParaRPr lang="en-US" altLang="ja-JP" sz="4000" dirty="0" smtClean="0"/>
          </a:p>
          <a:p>
            <a:endParaRPr kumimoji="1" lang="en-US" altLang="ja-JP" sz="4000" dirty="0" smtClean="0"/>
          </a:p>
          <a:p>
            <a:r>
              <a:rPr lang="en-US" altLang="ja-JP" sz="4000" dirty="0" smtClean="0"/>
              <a:t>(</a:t>
            </a:r>
            <a:r>
              <a:rPr lang="en-US" altLang="ja-JP" sz="4000" dirty="0" smtClean="0">
                <a:solidFill>
                  <a:schemeClr val="accent4"/>
                </a:solidFill>
              </a:rPr>
              <a:t>def</a:t>
            </a:r>
            <a:r>
              <a:rPr lang="en-US" altLang="ja-JP" sz="4000" dirty="0" smtClean="0"/>
              <a:t> a (</a:t>
            </a:r>
            <a:r>
              <a:rPr lang="en-US" altLang="ja-JP" sz="4000" dirty="0" smtClean="0">
                <a:solidFill>
                  <a:srgbClr val="8064A2"/>
                </a:solidFill>
              </a:rPr>
              <a:t>ref</a:t>
            </a:r>
            <a:r>
              <a:rPr lang="en-US" altLang="ja-JP" sz="4000" dirty="0" smtClean="0"/>
              <a:t> 0))</a:t>
            </a:r>
          </a:p>
          <a:p>
            <a:r>
              <a:rPr lang="en-US" altLang="ja-JP" sz="4000" dirty="0" smtClean="0"/>
              <a:t>(</a:t>
            </a:r>
            <a:r>
              <a:rPr lang="en-US" altLang="ja-JP" sz="4000" dirty="0" smtClean="0">
                <a:solidFill>
                  <a:schemeClr val="accent4"/>
                </a:solidFill>
              </a:rPr>
              <a:t>def</a:t>
            </a:r>
            <a:r>
              <a:rPr lang="en-US" altLang="ja-JP" sz="4000" dirty="0" smtClean="0"/>
              <a:t> </a:t>
            </a:r>
            <a:r>
              <a:rPr lang="en-US" altLang="ja-JP" sz="4000" dirty="0" err="1" smtClean="0"/>
              <a:t>b</a:t>
            </a:r>
            <a:r>
              <a:rPr lang="en-US" altLang="ja-JP" sz="4000" dirty="0" smtClean="0"/>
              <a:t> (</a:t>
            </a:r>
            <a:r>
              <a:rPr lang="en-US" altLang="ja-JP" sz="4000" dirty="0" smtClean="0">
                <a:solidFill>
                  <a:schemeClr val="accent4"/>
                </a:solidFill>
              </a:rPr>
              <a:t>ref</a:t>
            </a:r>
            <a:r>
              <a:rPr lang="en-US" altLang="ja-JP" sz="4000" dirty="0" smtClean="0"/>
              <a:t> 1))</a:t>
            </a:r>
          </a:p>
          <a:p>
            <a:r>
              <a:rPr lang="en-US" altLang="ja-JP" sz="4000" dirty="0" smtClean="0"/>
              <a:t>(</a:t>
            </a:r>
            <a:r>
              <a:rPr lang="en-US" altLang="ja-JP" sz="4000" dirty="0" smtClean="0">
                <a:solidFill>
                  <a:srgbClr val="8064A2"/>
                </a:solidFill>
              </a:rPr>
              <a:t>alter</a:t>
            </a:r>
            <a:r>
              <a:rPr lang="en-US" altLang="ja-JP" sz="4000" dirty="0" smtClean="0"/>
              <a:t> a </a:t>
            </a:r>
            <a:r>
              <a:rPr lang="en-US" altLang="ja-JP" sz="4000" dirty="0" smtClean="0">
                <a:solidFill>
                  <a:srgbClr val="8064A2"/>
                </a:solidFill>
              </a:rPr>
              <a:t>inc</a:t>
            </a:r>
            <a:r>
              <a:rPr lang="en-US" altLang="ja-JP" sz="4000" dirty="0" smtClean="0"/>
              <a:t>)</a:t>
            </a:r>
            <a:endParaRPr lang="en-US" altLang="ja-JP" sz="4000" dirty="0" smtClean="0">
              <a:solidFill>
                <a:schemeClr val="accent2"/>
              </a:solidFill>
            </a:endParaRPr>
          </a:p>
          <a:p>
            <a:r>
              <a:rPr lang="en-US" altLang="ja-JP" sz="4000" dirty="0" smtClean="0"/>
              <a:t>(</a:t>
            </a:r>
            <a:r>
              <a:rPr lang="en-US" altLang="ja-JP" sz="4000" dirty="0" smtClean="0">
                <a:solidFill>
                  <a:srgbClr val="8064A2"/>
                </a:solidFill>
              </a:rPr>
              <a:t>alter</a:t>
            </a:r>
            <a:r>
              <a:rPr lang="en-US" altLang="ja-JP" sz="4000" dirty="0" smtClean="0"/>
              <a:t> </a:t>
            </a:r>
            <a:r>
              <a:rPr lang="en-US" altLang="ja-JP" sz="4000" dirty="0" err="1"/>
              <a:t>b</a:t>
            </a:r>
            <a:r>
              <a:rPr lang="en-US" altLang="ja-JP" sz="4000" dirty="0" smtClean="0"/>
              <a:t> </a:t>
            </a:r>
            <a:r>
              <a:rPr lang="en-US" altLang="ja-JP" sz="4000" dirty="0" err="1" smtClean="0">
                <a:solidFill>
                  <a:srgbClr val="8064A2"/>
                </a:solidFill>
              </a:rPr>
              <a:t>dec</a:t>
            </a:r>
            <a:r>
              <a:rPr lang="en-US" altLang="ja-JP" sz="4000" dirty="0" smtClean="0"/>
              <a:t>) </a:t>
            </a:r>
          </a:p>
          <a:p>
            <a:r>
              <a:rPr lang="en-US" altLang="ja-JP" sz="4000" dirty="0" smtClean="0"/>
              <a:t>(</a:t>
            </a:r>
            <a:r>
              <a:rPr lang="en-US" altLang="ja-JP" sz="4000" dirty="0" err="1" smtClean="0">
                <a:solidFill>
                  <a:srgbClr val="8064A2"/>
                </a:solidFill>
              </a:rPr>
              <a:t>println</a:t>
            </a:r>
            <a:r>
              <a:rPr lang="en-US" altLang="ja-JP" sz="4000" dirty="0" smtClean="0"/>
              <a:t> (</a:t>
            </a:r>
            <a:r>
              <a:rPr lang="en-US" altLang="ja-JP" sz="4000" dirty="0" err="1" smtClean="0">
                <a:solidFill>
                  <a:srgbClr val="C0504D"/>
                </a:solidFill>
              </a:rPr>
              <a:t>deref</a:t>
            </a:r>
            <a:r>
              <a:rPr lang="en-US" altLang="ja-JP" sz="4000" dirty="0" smtClean="0"/>
              <a:t> a) (</a:t>
            </a:r>
            <a:r>
              <a:rPr lang="en-US" altLang="ja-JP" sz="4000" dirty="0" err="1" smtClean="0">
                <a:solidFill>
                  <a:srgbClr val="C0504D"/>
                </a:solidFill>
              </a:rPr>
              <a:t>deref</a:t>
            </a:r>
            <a:r>
              <a:rPr lang="en-US" altLang="ja-JP" sz="4000" dirty="0" smtClean="0"/>
              <a:t> </a:t>
            </a:r>
            <a:r>
              <a:rPr lang="en-US" altLang="ja-JP" sz="4000" dirty="0" err="1" smtClean="0"/>
              <a:t>b</a:t>
            </a:r>
            <a:r>
              <a:rPr lang="en-US" altLang="ja-JP" sz="4000" dirty="0" smtClean="0"/>
              <a:t>))</a:t>
            </a:r>
            <a:endParaRPr lang="en-US" altLang="ja-JP" sz="4000" dirty="0" smtClean="0">
              <a:solidFill>
                <a:srgbClr val="F79646"/>
              </a:solidFill>
            </a:endParaRPr>
          </a:p>
        </p:txBody>
      </p:sp>
      <p:sp>
        <p:nvSpPr>
          <p:cNvPr id="10" name="テキスト ボックス 9"/>
          <p:cNvSpPr txBox="1"/>
          <p:nvPr/>
        </p:nvSpPr>
        <p:spPr>
          <a:xfrm>
            <a:off x="576464" y="5984357"/>
            <a:ext cx="7125184" cy="1200328"/>
          </a:xfrm>
          <a:prstGeom prst="rect">
            <a:avLst/>
          </a:prstGeom>
          <a:noFill/>
        </p:spPr>
        <p:txBody>
          <a:bodyPr wrap="square" rtlCol="0">
            <a:spAutoFit/>
          </a:bodyPr>
          <a:lstStyle/>
          <a:p>
            <a:r>
              <a:rPr lang="ja-JP" altLang="en-US" dirty="0" smtClean="0"/>
              <a:t>リーダマクロ</a:t>
            </a:r>
            <a:r>
              <a:rPr lang="en-US" altLang="ja-JP" dirty="0" smtClean="0">
                <a:solidFill>
                  <a:srgbClr val="C0504D"/>
                </a:solidFill>
              </a:rPr>
              <a:t>@</a:t>
            </a:r>
            <a:r>
              <a:rPr lang="ja-JP" altLang="en-US" dirty="0" smtClean="0"/>
              <a:t>を使って略記できる</a:t>
            </a:r>
            <a:endParaRPr lang="en-US" altLang="ja-JP" dirty="0" smtClean="0"/>
          </a:p>
          <a:p>
            <a:r>
              <a:rPr lang="en-US" altLang="ja-JP" sz="2800" dirty="0"/>
              <a:t>(</a:t>
            </a:r>
            <a:r>
              <a:rPr lang="en-US" altLang="ja-JP" sz="2800" dirty="0" err="1">
                <a:solidFill>
                  <a:schemeClr val="accent4"/>
                </a:solidFill>
              </a:rPr>
              <a:t>println</a:t>
            </a:r>
            <a:r>
              <a:rPr lang="en-US" altLang="ja-JP" sz="2800" dirty="0"/>
              <a:t> </a:t>
            </a:r>
            <a:r>
              <a:rPr lang="en-US" altLang="ja-JP" sz="2800" dirty="0">
                <a:solidFill>
                  <a:schemeClr val="accent2"/>
                </a:solidFill>
              </a:rPr>
              <a:t>@</a:t>
            </a:r>
            <a:r>
              <a:rPr lang="en-US" altLang="ja-JP" sz="2800" dirty="0" smtClean="0"/>
              <a:t>a </a:t>
            </a:r>
            <a:r>
              <a:rPr lang="en-US" altLang="ja-JP" sz="2800" dirty="0" smtClean="0">
                <a:solidFill>
                  <a:srgbClr val="C0504D"/>
                </a:solidFill>
              </a:rPr>
              <a:t>@</a:t>
            </a:r>
            <a:r>
              <a:rPr lang="en-US" altLang="ja-JP" sz="2800" dirty="0" err="1" smtClean="0"/>
              <a:t>b</a:t>
            </a:r>
            <a:r>
              <a:rPr lang="en-US" altLang="ja-JP" sz="2800" dirty="0" smtClean="0"/>
              <a:t>)</a:t>
            </a:r>
            <a:r>
              <a:rPr lang="ja-JP" altLang="en-US" sz="2800" dirty="0"/>
              <a:t>で可</a:t>
            </a:r>
          </a:p>
          <a:p>
            <a:endParaRPr kumimoji="1" lang="ja-JP" altLang="en-US" sz="2000" dirty="0"/>
          </a:p>
        </p:txBody>
      </p:sp>
      <p:sp>
        <p:nvSpPr>
          <p:cNvPr id="5" name="テキスト ボックス 4"/>
          <p:cNvSpPr txBox="1"/>
          <p:nvPr/>
        </p:nvSpPr>
        <p:spPr>
          <a:xfrm>
            <a:off x="7556563" y="3015933"/>
            <a:ext cx="1587437" cy="830997"/>
          </a:xfrm>
          <a:prstGeom prst="rect">
            <a:avLst/>
          </a:prstGeom>
          <a:noFill/>
        </p:spPr>
        <p:txBody>
          <a:bodyPr wrap="square" rtlCol="0">
            <a:spAutoFit/>
          </a:bodyPr>
          <a:lstStyle/>
          <a:p>
            <a:r>
              <a:rPr kumimoji="1" lang="ja-JP" altLang="en-US" dirty="0" smtClean="0">
                <a:solidFill>
                  <a:srgbClr val="C0504D"/>
                </a:solidFill>
              </a:rPr>
              <a:t>まだ実行してもエラー</a:t>
            </a:r>
            <a:endParaRPr kumimoji="1" lang="ja-JP" altLang="en-US" dirty="0">
              <a:solidFill>
                <a:srgbClr val="C0504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STEP4/4</a:t>
            </a:r>
            <a:endParaRPr lang="ja-JP" altLang="en-US" dirty="0"/>
          </a:p>
        </p:txBody>
      </p:sp>
      <p:sp>
        <p:nvSpPr>
          <p:cNvPr id="8" name="テキスト ボックス 7"/>
          <p:cNvSpPr txBox="1"/>
          <p:nvPr/>
        </p:nvSpPr>
        <p:spPr>
          <a:xfrm>
            <a:off x="562809" y="1702776"/>
            <a:ext cx="8918511" cy="5016758"/>
          </a:xfrm>
          <a:prstGeom prst="rect">
            <a:avLst/>
          </a:prstGeom>
          <a:noFill/>
        </p:spPr>
        <p:txBody>
          <a:bodyPr wrap="square" rtlCol="0">
            <a:spAutoFit/>
          </a:bodyPr>
          <a:lstStyle/>
          <a:p>
            <a:r>
              <a:rPr lang="en-US" altLang="ja-JP" sz="4000" dirty="0" smtClean="0"/>
              <a:t>atomic</a:t>
            </a:r>
            <a:r>
              <a:rPr lang="ja-JP" altLang="en-US" sz="4000" dirty="0" smtClean="0"/>
              <a:t>にしたい範囲を</a:t>
            </a:r>
            <a:r>
              <a:rPr lang="en-US" altLang="ja-JP" sz="4000" dirty="0" err="1" smtClean="0">
                <a:solidFill>
                  <a:schemeClr val="accent2"/>
                </a:solidFill>
              </a:rPr>
              <a:t>dosync</a:t>
            </a:r>
            <a:r>
              <a:rPr lang="ja-JP" altLang="en-US" sz="4000" dirty="0" smtClean="0"/>
              <a:t>で囲む</a:t>
            </a:r>
            <a:endParaRPr lang="en-US" altLang="ja-JP" sz="4000" dirty="0" smtClean="0"/>
          </a:p>
          <a:p>
            <a:endParaRPr kumimoji="1" lang="en-US" altLang="ja-JP" sz="4000" dirty="0" smtClean="0"/>
          </a:p>
          <a:p>
            <a:r>
              <a:rPr lang="en-US" altLang="ja-JP" sz="4000" dirty="0" smtClean="0"/>
              <a:t>(</a:t>
            </a:r>
            <a:r>
              <a:rPr lang="en-US" altLang="ja-JP" sz="4000" dirty="0" smtClean="0">
                <a:solidFill>
                  <a:schemeClr val="accent4"/>
                </a:solidFill>
              </a:rPr>
              <a:t>def</a:t>
            </a:r>
            <a:r>
              <a:rPr lang="en-US" altLang="ja-JP" sz="4000" dirty="0" smtClean="0"/>
              <a:t> a (</a:t>
            </a:r>
            <a:r>
              <a:rPr lang="en-US" altLang="ja-JP" sz="4000" dirty="0" smtClean="0">
                <a:solidFill>
                  <a:srgbClr val="8064A2"/>
                </a:solidFill>
              </a:rPr>
              <a:t>ref</a:t>
            </a:r>
            <a:r>
              <a:rPr lang="en-US" altLang="ja-JP" sz="4000" dirty="0" smtClean="0"/>
              <a:t> 0))</a:t>
            </a:r>
          </a:p>
          <a:p>
            <a:r>
              <a:rPr lang="en-US" altLang="ja-JP" sz="4000" dirty="0" smtClean="0"/>
              <a:t>(</a:t>
            </a:r>
            <a:r>
              <a:rPr lang="en-US" altLang="ja-JP" sz="4000" dirty="0" smtClean="0">
                <a:solidFill>
                  <a:schemeClr val="accent4"/>
                </a:solidFill>
              </a:rPr>
              <a:t>def</a:t>
            </a:r>
            <a:r>
              <a:rPr lang="en-US" altLang="ja-JP" sz="4000" dirty="0" smtClean="0"/>
              <a:t> </a:t>
            </a:r>
            <a:r>
              <a:rPr lang="en-US" altLang="ja-JP" sz="4000" dirty="0" err="1" smtClean="0"/>
              <a:t>b</a:t>
            </a:r>
            <a:r>
              <a:rPr lang="en-US" altLang="ja-JP" sz="4000" dirty="0" smtClean="0"/>
              <a:t> (</a:t>
            </a:r>
            <a:r>
              <a:rPr lang="en-US" altLang="ja-JP" sz="4000" dirty="0" smtClean="0">
                <a:solidFill>
                  <a:srgbClr val="8064A2"/>
                </a:solidFill>
              </a:rPr>
              <a:t>ref</a:t>
            </a:r>
            <a:r>
              <a:rPr lang="en-US" altLang="ja-JP" sz="4000" dirty="0" smtClean="0"/>
              <a:t> 1))</a:t>
            </a:r>
          </a:p>
          <a:p>
            <a:r>
              <a:rPr lang="en-US" altLang="ja-JP" sz="4000" dirty="0" smtClean="0"/>
              <a:t>(</a:t>
            </a:r>
            <a:r>
              <a:rPr lang="en-US" altLang="ja-JP" sz="4000" dirty="0" err="1" smtClean="0">
                <a:solidFill>
                  <a:srgbClr val="C0504D"/>
                </a:solidFill>
              </a:rPr>
              <a:t>dosync</a:t>
            </a:r>
            <a:endParaRPr lang="en-US" altLang="ja-JP" sz="4000" dirty="0" smtClean="0">
              <a:solidFill>
                <a:srgbClr val="C0504D"/>
              </a:solidFill>
            </a:endParaRPr>
          </a:p>
          <a:p>
            <a:r>
              <a:rPr lang="en-US" altLang="ja-JP" sz="4000" dirty="0" smtClean="0"/>
              <a:t>  (</a:t>
            </a:r>
            <a:r>
              <a:rPr lang="en-US" altLang="ja-JP" sz="4000" dirty="0" smtClean="0">
                <a:solidFill>
                  <a:srgbClr val="8064A2"/>
                </a:solidFill>
              </a:rPr>
              <a:t>alter</a:t>
            </a:r>
            <a:r>
              <a:rPr lang="en-US" altLang="ja-JP" sz="4000" dirty="0" smtClean="0"/>
              <a:t> a </a:t>
            </a:r>
            <a:r>
              <a:rPr lang="en-US" altLang="ja-JP" sz="4000" dirty="0" smtClean="0">
                <a:solidFill>
                  <a:srgbClr val="8064A2"/>
                </a:solidFill>
              </a:rPr>
              <a:t>inc</a:t>
            </a:r>
            <a:r>
              <a:rPr lang="en-US" altLang="ja-JP" sz="4000" dirty="0" smtClean="0"/>
              <a:t>)</a:t>
            </a:r>
            <a:endParaRPr lang="en-US" altLang="ja-JP" sz="4000" dirty="0" smtClean="0">
              <a:solidFill>
                <a:schemeClr val="accent2"/>
              </a:solidFill>
            </a:endParaRPr>
          </a:p>
          <a:p>
            <a:r>
              <a:rPr lang="en-US" altLang="ja-JP" sz="4000" dirty="0" smtClean="0"/>
              <a:t>  (</a:t>
            </a:r>
            <a:r>
              <a:rPr lang="en-US" altLang="ja-JP" sz="4000" dirty="0" smtClean="0">
                <a:solidFill>
                  <a:srgbClr val="8064A2"/>
                </a:solidFill>
              </a:rPr>
              <a:t>alter</a:t>
            </a:r>
            <a:r>
              <a:rPr lang="en-US" altLang="ja-JP" sz="4000" dirty="0" smtClean="0"/>
              <a:t> </a:t>
            </a:r>
            <a:r>
              <a:rPr lang="en-US" altLang="ja-JP" sz="4000" dirty="0" err="1" smtClean="0"/>
              <a:t>b</a:t>
            </a:r>
            <a:r>
              <a:rPr lang="en-US" altLang="ja-JP" sz="4000" dirty="0" smtClean="0"/>
              <a:t> </a:t>
            </a:r>
            <a:r>
              <a:rPr lang="en-US" altLang="ja-JP" sz="4000" dirty="0" err="1" smtClean="0">
                <a:solidFill>
                  <a:srgbClr val="8064A2"/>
                </a:solidFill>
              </a:rPr>
              <a:t>dec</a:t>
            </a:r>
            <a:r>
              <a:rPr lang="en-US" altLang="ja-JP" sz="4000" dirty="0" smtClean="0"/>
              <a:t>)) </a:t>
            </a:r>
          </a:p>
          <a:p>
            <a:r>
              <a:rPr lang="en-US" altLang="ja-JP" sz="4000" dirty="0" smtClean="0"/>
              <a:t>(</a:t>
            </a:r>
            <a:r>
              <a:rPr lang="en-US" altLang="ja-JP" sz="4000" dirty="0" err="1" smtClean="0">
                <a:solidFill>
                  <a:srgbClr val="8064A2"/>
                </a:solidFill>
              </a:rPr>
              <a:t>println</a:t>
            </a:r>
            <a:r>
              <a:rPr lang="en-US" altLang="ja-JP" sz="4000" dirty="0" smtClean="0"/>
              <a:t> @a @</a:t>
            </a:r>
            <a:r>
              <a:rPr lang="en-US" altLang="ja-JP" sz="4000" dirty="0" err="1" smtClean="0"/>
              <a:t>b</a:t>
            </a:r>
            <a:r>
              <a:rPr lang="en-US" altLang="ja-JP" sz="4000" dirty="0" smtClean="0"/>
              <a:t>)</a:t>
            </a:r>
            <a:endParaRPr lang="en-US" altLang="ja-JP" sz="4000" b="1" dirty="0" smtClean="0">
              <a:solidFill>
                <a:srgbClr val="F79646"/>
              </a:solidFill>
            </a:endParaRPr>
          </a:p>
        </p:txBody>
      </p:sp>
      <p:sp>
        <p:nvSpPr>
          <p:cNvPr id="6" name="テキスト ボックス 5"/>
          <p:cNvSpPr txBox="1"/>
          <p:nvPr/>
        </p:nvSpPr>
        <p:spPr>
          <a:xfrm>
            <a:off x="4465286" y="5980710"/>
            <a:ext cx="2034655" cy="707886"/>
          </a:xfrm>
          <a:prstGeom prst="rect">
            <a:avLst/>
          </a:prstGeom>
          <a:noFill/>
        </p:spPr>
        <p:txBody>
          <a:bodyPr wrap="square" rtlCol="0">
            <a:spAutoFit/>
          </a:bodyPr>
          <a:lstStyle/>
          <a:p>
            <a:r>
              <a:rPr lang="en-US" altLang="ja-JP" sz="4000" b="1" dirty="0">
                <a:solidFill>
                  <a:srgbClr val="F79646"/>
                </a:solidFill>
              </a:rPr>
              <a:t>; -&gt;</a:t>
            </a:r>
            <a:r>
              <a:rPr lang="en-US" altLang="ja-JP" sz="4000" b="1" dirty="0" smtClean="0">
                <a:solidFill>
                  <a:srgbClr val="F79646"/>
                </a:solidFill>
              </a:rPr>
              <a:t> 1 0</a:t>
            </a:r>
            <a:endParaRPr kumimoji="1" lang="ja-JP" altLang="en-US" dirty="0"/>
          </a:p>
        </p:txBody>
      </p:sp>
      <p:sp>
        <p:nvSpPr>
          <p:cNvPr id="9" name="右中かっこ 8"/>
          <p:cNvSpPr/>
          <p:nvPr/>
        </p:nvSpPr>
        <p:spPr>
          <a:xfrm>
            <a:off x="3973717" y="4232929"/>
            <a:ext cx="996844" cy="177509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5093466" y="4859743"/>
            <a:ext cx="2935912" cy="461665"/>
          </a:xfrm>
          <a:prstGeom prst="rect">
            <a:avLst/>
          </a:prstGeom>
          <a:noFill/>
        </p:spPr>
        <p:txBody>
          <a:bodyPr wrap="square" rtlCol="0">
            <a:spAutoFit/>
          </a:bodyPr>
          <a:lstStyle/>
          <a:p>
            <a:r>
              <a:rPr kumimoji="1" lang="ja-JP" altLang="en-US" dirty="0" smtClean="0"/>
              <a:t>トランザクション範囲</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1" grpId="0"/>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STM</a:t>
            </a:r>
            <a:endParaRPr lang="ja-JP" altLang="en-US" dirty="0"/>
          </a:p>
        </p:txBody>
      </p:sp>
      <p:sp>
        <p:nvSpPr>
          <p:cNvPr id="10" name="コンテンツ プレースホルダ 9"/>
          <p:cNvSpPr>
            <a:spLocks noGrp="1"/>
          </p:cNvSpPr>
          <p:nvPr>
            <p:ph idx="1"/>
          </p:nvPr>
        </p:nvSpPr>
        <p:spPr>
          <a:xfrm>
            <a:off x="365672" y="1600200"/>
            <a:ext cx="8686800" cy="5022259"/>
          </a:xfrm>
        </p:spPr>
        <p:txBody>
          <a:bodyPr>
            <a:normAutofit fontScale="85000" lnSpcReduction="20000"/>
          </a:bodyPr>
          <a:lstStyle/>
          <a:p>
            <a:r>
              <a:rPr lang="en-US" altLang="ja-JP" dirty="0" smtClean="0">
                <a:solidFill>
                  <a:schemeClr val="accent2"/>
                </a:solidFill>
              </a:rPr>
              <a:t>S</a:t>
            </a:r>
            <a:r>
              <a:rPr lang="en-US" altLang="ja-JP" dirty="0" smtClean="0"/>
              <a:t>oftware </a:t>
            </a:r>
            <a:r>
              <a:rPr lang="en-US" altLang="ja-JP" dirty="0" smtClean="0">
                <a:solidFill>
                  <a:srgbClr val="C0504D"/>
                </a:solidFill>
              </a:rPr>
              <a:t>T</a:t>
            </a:r>
            <a:r>
              <a:rPr lang="en-US" altLang="ja-JP" dirty="0" smtClean="0"/>
              <a:t>ransactional </a:t>
            </a:r>
            <a:r>
              <a:rPr lang="en-US" altLang="ja-JP" dirty="0" smtClean="0">
                <a:solidFill>
                  <a:srgbClr val="C0504D"/>
                </a:solidFill>
              </a:rPr>
              <a:t>M</a:t>
            </a:r>
            <a:r>
              <a:rPr lang="en-US" altLang="ja-JP" dirty="0" smtClean="0"/>
              <a:t>emory</a:t>
            </a:r>
          </a:p>
          <a:p>
            <a:r>
              <a:rPr lang="en-US" altLang="ja-JP" dirty="0" smtClean="0"/>
              <a:t>ACID</a:t>
            </a:r>
            <a:r>
              <a:rPr lang="ja-JP" altLang="en-US" dirty="0" smtClean="0"/>
              <a:t>特性のうち</a:t>
            </a:r>
            <a:r>
              <a:rPr lang="en-US" altLang="ja-JP" dirty="0" smtClean="0"/>
              <a:t>ACI</a:t>
            </a:r>
            <a:r>
              <a:rPr lang="ja-JP" altLang="en-US" dirty="0" smtClean="0"/>
              <a:t>を提供</a:t>
            </a:r>
            <a:endParaRPr lang="en-US" altLang="ja-JP" dirty="0" smtClean="0"/>
          </a:p>
          <a:p>
            <a:pPr lvl="1"/>
            <a:r>
              <a:rPr lang="en-US" altLang="ja-JP" dirty="0" smtClean="0">
                <a:solidFill>
                  <a:srgbClr val="C0504D"/>
                </a:solidFill>
              </a:rPr>
              <a:t>A</a:t>
            </a:r>
            <a:r>
              <a:rPr lang="en-US" altLang="ja-JP" dirty="0" smtClean="0"/>
              <a:t>tomic</a:t>
            </a:r>
          </a:p>
          <a:p>
            <a:pPr lvl="2"/>
            <a:r>
              <a:rPr lang="ja-JP" altLang="en-US" dirty="0" smtClean="0"/>
              <a:t>トランザクション内の処理は不可分</a:t>
            </a:r>
            <a:endParaRPr lang="en-US" altLang="ja-JP" dirty="0" smtClean="0"/>
          </a:p>
          <a:p>
            <a:pPr lvl="1"/>
            <a:r>
              <a:rPr lang="en-US" altLang="ja-JP" dirty="0" smtClean="0">
                <a:solidFill>
                  <a:srgbClr val="C0504D"/>
                </a:solidFill>
              </a:rPr>
              <a:t>C</a:t>
            </a:r>
            <a:r>
              <a:rPr lang="en-US" altLang="ja-JP" dirty="0" smtClean="0"/>
              <a:t>onsistency</a:t>
            </a:r>
          </a:p>
          <a:p>
            <a:pPr lvl="2"/>
            <a:r>
              <a:rPr lang="ja-JP" altLang="en-US" dirty="0" smtClean="0"/>
              <a:t>トランザクション内の処理の一部で失敗した場合、全体が失敗</a:t>
            </a:r>
            <a:endParaRPr lang="en-US" altLang="ja-JP" dirty="0" smtClean="0"/>
          </a:p>
          <a:p>
            <a:pPr lvl="1"/>
            <a:r>
              <a:rPr lang="en-US" altLang="ja-JP" dirty="0" smtClean="0">
                <a:solidFill>
                  <a:srgbClr val="C0504D"/>
                </a:solidFill>
              </a:rPr>
              <a:t>I</a:t>
            </a:r>
            <a:r>
              <a:rPr lang="en-US" altLang="ja-JP" dirty="0" smtClean="0"/>
              <a:t>solation</a:t>
            </a:r>
          </a:p>
          <a:p>
            <a:pPr lvl="2"/>
            <a:r>
              <a:rPr lang="ja-JP" altLang="en-US" dirty="0" smtClean="0"/>
              <a:t>トランザクション内で他のトランザクションの途中結果はわからない</a:t>
            </a:r>
            <a:endParaRPr lang="en-US" altLang="ja-JP" dirty="0" smtClean="0"/>
          </a:p>
          <a:p>
            <a:pPr lvl="1"/>
            <a:r>
              <a:rPr lang="en-US" altLang="ja-JP" dirty="0" smtClean="0"/>
              <a:t>Durability</a:t>
            </a:r>
          </a:p>
          <a:p>
            <a:pPr lvl="2"/>
            <a:r>
              <a:rPr lang="ja-JP" altLang="en-US" dirty="0" smtClean="0"/>
              <a:t>トランザクション内での変更は永続的である（</a:t>
            </a:r>
            <a:r>
              <a:rPr lang="en-US" altLang="ja-JP" dirty="0" smtClean="0"/>
              <a:t>STM</a:t>
            </a:r>
            <a:r>
              <a:rPr lang="ja-JP" altLang="en-US" dirty="0" smtClean="0"/>
              <a:t>はメモリ上のはなしなので、</a:t>
            </a:r>
            <a:r>
              <a:rPr lang="en-US" altLang="ja-JP" dirty="0" smtClean="0"/>
              <a:t>D</a:t>
            </a:r>
            <a:r>
              <a:rPr lang="ja-JP" altLang="en-US" dirty="0" smtClean="0"/>
              <a:t>はサポートされない）</a:t>
            </a:r>
            <a:endParaRPr lang="en-US" altLang="ja-JP" dirty="0" smtClean="0"/>
          </a:p>
          <a:p>
            <a:pPr lvl="2"/>
            <a:endParaRPr lang="en-US" altLang="ja-JP" dirty="0" smtClean="0"/>
          </a:p>
          <a:p>
            <a:r>
              <a:rPr lang="ja-JP" altLang="en-US" dirty="0" smtClean="0"/>
              <a:t>言語レベルでインメモリ</a:t>
            </a:r>
            <a:r>
              <a:rPr lang="en-US" altLang="ja-JP" dirty="0" smtClean="0"/>
              <a:t>DB</a:t>
            </a:r>
            <a:r>
              <a:rPr lang="ja-JP" altLang="en-US" dirty="0" smtClean="0"/>
              <a:t>みたいなものをもっているイメージ</a:t>
            </a:r>
            <a:endParaRPr lang="en-US" altLang="ja-JP" dirty="0" smtClean="0"/>
          </a:p>
          <a:p>
            <a:pPr lvl="2"/>
            <a:endParaRPr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2"/>
          <a:srcRect/>
          <a:stretch>
            <a:fillRect/>
          </a:stretch>
        </p:blipFill>
        <p:spPr bwMode="auto">
          <a:xfrm>
            <a:off x="106363" y="38100"/>
            <a:ext cx="1501775" cy="1500188"/>
          </a:xfrm>
          <a:prstGeom prst="rect">
            <a:avLst/>
          </a:prstGeom>
          <a:noFill/>
          <a:ln w="9525">
            <a:noFill/>
            <a:miter lim="800000"/>
            <a:headEnd/>
            <a:tailEnd/>
          </a:ln>
        </p:spPr>
      </p:pic>
      <p:sp>
        <p:nvSpPr>
          <p:cNvPr id="43010" name="Rectangle 2"/>
          <p:cNvSpPr>
            <a:spLocks noGrp="1" noChangeArrowheads="1"/>
          </p:cNvSpPr>
          <p:nvPr>
            <p:ph type="title"/>
          </p:nvPr>
        </p:nvSpPr>
        <p:spPr>
          <a:ln/>
        </p:spPr>
        <p:txBody>
          <a:bodyPr/>
          <a:lstStyle/>
          <a:p>
            <a:r>
              <a:rPr lang="en-US" altLang="ja-JP" dirty="0" err="1" smtClean="0"/>
              <a:t>Implementaion</a:t>
            </a:r>
            <a:r>
              <a:rPr lang="en-US" altLang="ja-JP" dirty="0" smtClean="0"/>
              <a:t> of STM</a:t>
            </a:r>
            <a:endParaRPr lang="ja-JP" altLang="en-US" dirty="0"/>
          </a:p>
        </p:txBody>
      </p:sp>
      <p:sp>
        <p:nvSpPr>
          <p:cNvPr id="43011" name="Rectangle 3"/>
          <p:cNvSpPr>
            <a:spLocks noGrp="1" noChangeArrowheads="1"/>
          </p:cNvSpPr>
          <p:nvPr>
            <p:ph type="body" idx="1"/>
          </p:nvPr>
        </p:nvSpPr>
        <p:spPr>
          <a:ln/>
        </p:spPr>
        <p:txBody>
          <a:bodyPr>
            <a:normAutofit fontScale="85000" lnSpcReduction="10000"/>
          </a:bodyPr>
          <a:lstStyle/>
          <a:p>
            <a:pPr marL="304800" indent="-304800">
              <a:spcBef>
                <a:spcPct val="0"/>
              </a:spcBef>
            </a:pPr>
            <a:r>
              <a:rPr lang="en-US" altLang="ja-JP" sz="3600" dirty="0" err="1" smtClean="0">
                <a:solidFill>
                  <a:schemeClr val="accent2"/>
                </a:solidFill>
              </a:rPr>
              <a:t>M</a:t>
            </a:r>
            <a:r>
              <a:rPr lang="en-US" altLang="ja-JP" sz="3600" dirty="0" err="1" smtClean="0"/>
              <a:t>ulti</a:t>
            </a:r>
            <a:r>
              <a:rPr lang="en-US" altLang="ja-JP" sz="3600" dirty="0" err="1" smtClean="0">
                <a:solidFill>
                  <a:schemeClr val="accent2"/>
                </a:solidFill>
              </a:rPr>
              <a:t>V</a:t>
            </a:r>
            <a:r>
              <a:rPr lang="en-US" altLang="ja-JP" sz="3600" dirty="0" err="1" smtClean="0"/>
              <a:t>ersion</a:t>
            </a:r>
            <a:r>
              <a:rPr lang="en-US" altLang="ja-JP" sz="3600" dirty="0" smtClean="0"/>
              <a:t> </a:t>
            </a:r>
            <a:r>
              <a:rPr lang="en-US" altLang="ja-JP" sz="3600" dirty="0">
                <a:solidFill>
                  <a:srgbClr val="C0504D"/>
                </a:solidFill>
              </a:rPr>
              <a:t>C</a:t>
            </a:r>
            <a:r>
              <a:rPr lang="en-US" altLang="ja-JP" sz="3600" dirty="0"/>
              <a:t>oncurrency </a:t>
            </a:r>
            <a:r>
              <a:rPr lang="en-US" altLang="ja-JP" sz="3600" dirty="0">
                <a:solidFill>
                  <a:srgbClr val="C0504D"/>
                </a:solidFill>
              </a:rPr>
              <a:t>C</a:t>
            </a:r>
            <a:r>
              <a:rPr lang="en-US" altLang="ja-JP" sz="3600" dirty="0"/>
              <a:t>ontrol</a:t>
            </a:r>
          </a:p>
          <a:p>
            <a:pPr lvl="1"/>
            <a:r>
              <a:rPr lang="ja-JP" altLang="en-US" sz="3200" dirty="0"/>
              <a:t>値の変更はコピーした値に対して行い、タイムスタンプなどで楽観排他して整合性をとる</a:t>
            </a:r>
            <a:r>
              <a:rPr lang="en-US" altLang="ja-JP" sz="3200" dirty="0"/>
              <a:t> </a:t>
            </a:r>
          </a:p>
          <a:p>
            <a:pPr marL="304800" indent="-304800"/>
            <a:r>
              <a:rPr lang="en-US" altLang="ja-JP" sz="3600" dirty="0"/>
              <a:t>Snapshot Isolation</a:t>
            </a:r>
          </a:p>
          <a:p>
            <a:pPr lvl="1"/>
            <a:r>
              <a:rPr lang="ja-JP" altLang="en-US" sz="3200" dirty="0"/>
              <a:t>トランザクションごとに値をコピーし</a:t>
            </a:r>
            <a:r>
              <a:rPr lang="ja-JP" altLang="en-US" sz="3200" dirty="0" smtClean="0"/>
              <a:t>、並行性</a:t>
            </a:r>
            <a:r>
              <a:rPr lang="ja-JP" altLang="en-US" sz="3200" dirty="0"/>
              <a:t>を高める</a:t>
            </a:r>
            <a:endParaRPr lang="en-US" altLang="ja-JP" sz="3200" dirty="0"/>
          </a:p>
          <a:p>
            <a:pPr lvl="1"/>
            <a:r>
              <a:rPr lang="en-US" altLang="ja-JP" sz="3200" dirty="0"/>
              <a:t>Oracle/</a:t>
            </a:r>
            <a:r>
              <a:rPr lang="en-US" altLang="ja-JP" sz="3200" dirty="0" err="1"/>
              <a:t>PostgereSQL</a:t>
            </a:r>
            <a:r>
              <a:rPr lang="ja-JP" altLang="en-US" sz="3200" dirty="0"/>
              <a:t>などの</a:t>
            </a:r>
            <a:r>
              <a:rPr lang="en-US" altLang="ja-JP" sz="3200" dirty="0"/>
              <a:t>RDBMS</a:t>
            </a:r>
            <a:r>
              <a:rPr lang="ja-JP" altLang="en-US" sz="3200" dirty="0"/>
              <a:t>では、</a:t>
            </a:r>
            <a:r>
              <a:rPr lang="en-US" altLang="ja-JP" sz="3200" dirty="0"/>
              <a:t>SERIALIZABLE</a:t>
            </a:r>
            <a:r>
              <a:rPr lang="ja-JP" altLang="en-US" sz="3200" dirty="0"/>
              <a:t>分離レベルで使われて</a:t>
            </a:r>
            <a:r>
              <a:rPr lang="ja-JP" altLang="en-US" sz="3200" dirty="0" smtClean="0"/>
              <a:t>いる</a:t>
            </a:r>
            <a:endParaRPr lang="en-US" altLang="ja-JP" sz="3200" dirty="0" smtClean="0"/>
          </a:p>
          <a:p>
            <a:r>
              <a:rPr lang="ja-JP" altLang="en-US" dirty="0" smtClean="0"/>
              <a:t>より詳しくは</a:t>
            </a:r>
            <a:endParaRPr lang="en-US" altLang="ja-JP" dirty="0" smtClean="0"/>
          </a:p>
          <a:p>
            <a:pPr lvl="1"/>
            <a:r>
              <a:rPr lang="en-US" altLang="ja-JP" dirty="0" smtClean="0">
                <a:hlinkClick r:id="rId3"/>
              </a:rPr>
              <a:t>http://d.hatena.ne.jp/marblejenka/20100626/1277528587</a:t>
            </a:r>
            <a:endParaRPr lang="en-US" altLang="ja-JP" dirty="0" smtClean="0"/>
          </a:p>
          <a:p>
            <a:pPr lvl="1"/>
            <a:endParaRPr lang="en-US" altLang="ja-JP"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Mechanism of STM</a:t>
            </a:r>
            <a:endParaRPr lang="ja-JP" altLang="en-US" dirty="0"/>
          </a:p>
        </p:txBody>
      </p:sp>
      <p:sp>
        <p:nvSpPr>
          <p:cNvPr id="5" name="正方形/長方形 4"/>
          <p:cNvSpPr/>
          <p:nvPr/>
        </p:nvSpPr>
        <p:spPr>
          <a:xfrm>
            <a:off x="3864479" y="1617622"/>
            <a:ext cx="1378800" cy="64902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=42, </a:t>
            </a:r>
            <a:r>
              <a:rPr kumimoji="1" lang="en-US" altLang="ja-JP" dirty="0" err="1" smtClean="0"/>
              <a:t>t</a:t>
            </a:r>
            <a:r>
              <a:rPr kumimoji="1" lang="en-US" altLang="ja-JP" dirty="0" smtClean="0"/>
              <a:t>=0</a:t>
            </a:r>
            <a:endParaRPr kumimoji="1" lang="ja-JP" altLang="en-US" dirty="0"/>
          </a:p>
        </p:txBody>
      </p:sp>
      <p:sp>
        <p:nvSpPr>
          <p:cNvPr id="6" name="テキスト ボックス 5"/>
          <p:cNvSpPr txBox="1"/>
          <p:nvPr/>
        </p:nvSpPr>
        <p:spPr>
          <a:xfrm>
            <a:off x="3775521" y="1155957"/>
            <a:ext cx="1556716" cy="461665"/>
          </a:xfrm>
          <a:prstGeom prst="rect">
            <a:avLst/>
          </a:prstGeom>
          <a:noFill/>
        </p:spPr>
        <p:txBody>
          <a:bodyPr wrap="square" rtlCol="0">
            <a:spAutoFit/>
          </a:bodyPr>
          <a:lstStyle/>
          <a:p>
            <a:r>
              <a:rPr kumimoji="1" lang="en-US" altLang="ja-JP" dirty="0" smtClean="0"/>
              <a:t>reference</a:t>
            </a:r>
            <a:endParaRPr kumimoji="1" lang="ja-JP" altLang="en-US" dirty="0"/>
          </a:p>
        </p:txBody>
      </p:sp>
      <p:sp>
        <p:nvSpPr>
          <p:cNvPr id="7" name="正方形/長方形 6"/>
          <p:cNvSpPr/>
          <p:nvPr/>
        </p:nvSpPr>
        <p:spPr>
          <a:xfrm>
            <a:off x="3875675" y="5152624"/>
            <a:ext cx="1368000" cy="64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=9, </a:t>
            </a:r>
            <a:r>
              <a:rPr kumimoji="1" lang="en-US" altLang="ja-JP" dirty="0" err="1" smtClean="0"/>
              <a:t>t</a:t>
            </a:r>
            <a:r>
              <a:rPr kumimoji="1" lang="en-US" altLang="ja-JP" dirty="0" smtClean="0"/>
              <a:t>=1</a:t>
            </a:r>
            <a:endParaRPr kumimoji="1" lang="ja-JP" altLang="en-US" dirty="0"/>
          </a:p>
        </p:txBody>
      </p:sp>
      <p:cxnSp>
        <p:nvCxnSpPr>
          <p:cNvPr id="9" name="直線矢印コネクタ 8"/>
          <p:cNvCxnSpPr>
            <a:stCxn id="5" idx="2"/>
            <a:endCxn id="7" idx="0"/>
          </p:cNvCxnSpPr>
          <p:nvPr/>
        </p:nvCxnSpPr>
        <p:spPr>
          <a:xfrm rot="16200000" flipH="1">
            <a:off x="3113787" y="3706735"/>
            <a:ext cx="2885981" cy="5796"/>
          </a:xfrm>
          <a:prstGeom prst="straightConnector1">
            <a:avLst/>
          </a:prstGeom>
          <a:ln>
            <a:solidFill>
              <a:schemeClr val="accent3"/>
            </a:solidFill>
            <a:prstDash val="dash"/>
            <a:tailEnd type="none"/>
          </a:ln>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8704" y="6418415"/>
            <a:ext cx="4009319" cy="369332"/>
          </a:xfrm>
          <a:prstGeom prst="rect">
            <a:avLst/>
          </a:prstGeom>
          <a:noFill/>
        </p:spPr>
        <p:txBody>
          <a:bodyPr wrap="square" rtlCol="0">
            <a:spAutoFit/>
          </a:bodyPr>
          <a:lstStyle/>
          <a:p>
            <a:r>
              <a:rPr lang="ja-JP" altLang="en-US" sz="1800" dirty="0" smtClean="0"/>
              <a:t>「</a:t>
            </a:r>
            <a:r>
              <a:rPr kumimoji="1" lang="en-US" altLang="ja-JP" sz="1800" dirty="0" smtClean="0"/>
              <a:t>The Joy of </a:t>
            </a:r>
            <a:r>
              <a:rPr kumimoji="1" lang="en-US" altLang="ja-JP" sz="1800" dirty="0" err="1" smtClean="0"/>
              <a:t>Clojure</a:t>
            </a:r>
            <a:r>
              <a:rPr kumimoji="1" lang="ja-JP" altLang="en-US" sz="1800" dirty="0" smtClean="0"/>
              <a:t>」</a:t>
            </a:r>
            <a:r>
              <a:rPr kumimoji="1" lang="en-US" altLang="ja-JP" sz="1800" dirty="0" smtClean="0"/>
              <a:t> Figure 10.1</a:t>
            </a:r>
            <a:r>
              <a:rPr kumimoji="1" lang="ja-JP" altLang="en-US" sz="1800" dirty="0" smtClean="0"/>
              <a:t>より</a:t>
            </a:r>
            <a:endParaRPr kumimoji="1" lang="ja-JP" altLang="en-US" sz="1800" dirty="0"/>
          </a:p>
        </p:txBody>
      </p:sp>
      <p:sp>
        <p:nvSpPr>
          <p:cNvPr id="12" name="正方形/長方形 11"/>
          <p:cNvSpPr/>
          <p:nvPr/>
        </p:nvSpPr>
        <p:spPr>
          <a:xfrm>
            <a:off x="2010884" y="2095724"/>
            <a:ext cx="1152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read</a:t>
            </a:r>
            <a:endParaRPr kumimoji="1" lang="ja-JP" altLang="en-US" dirty="0"/>
          </a:p>
        </p:txBody>
      </p:sp>
      <p:sp>
        <p:nvSpPr>
          <p:cNvPr id="13" name="正方形/長方形 12"/>
          <p:cNvSpPr/>
          <p:nvPr/>
        </p:nvSpPr>
        <p:spPr>
          <a:xfrm>
            <a:off x="2010884" y="2740420"/>
            <a:ext cx="1152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calc</a:t>
            </a:r>
            <a:endParaRPr kumimoji="1" lang="ja-JP" altLang="en-US" dirty="0"/>
          </a:p>
        </p:txBody>
      </p:sp>
      <p:sp>
        <p:nvSpPr>
          <p:cNvPr id="14" name="正方形/長方形 13"/>
          <p:cNvSpPr/>
          <p:nvPr/>
        </p:nvSpPr>
        <p:spPr>
          <a:xfrm>
            <a:off x="2010884" y="3385116"/>
            <a:ext cx="1152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800" dirty="0" smtClean="0"/>
              <a:t>local write</a:t>
            </a:r>
            <a:endParaRPr kumimoji="1" lang="ja-JP" altLang="en-US" sz="1800" dirty="0"/>
          </a:p>
        </p:txBody>
      </p:sp>
      <p:sp>
        <p:nvSpPr>
          <p:cNvPr id="15" name="フローチャート: 判断 14"/>
          <p:cNvSpPr/>
          <p:nvPr/>
        </p:nvSpPr>
        <p:spPr>
          <a:xfrm>
            <a:off x="1801699" y="4029812"/>
            <a:ext cx="1570371" cy="778310"/>
          </a:xfrm>
          <a:prstGeom prst="flowChartDecision">
            <a:avLst/>
          </a:prstGeom>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kumimoji="1" lang="en-US" altLang="ja-JP" sz="1800" dirty="0" smtClean="0"/>
              <a:t>conflict?</a:t>
            </a:r>
            <a:endParaRPr kumimoji="1" lang="ja-JP" altLang="en-US" sz="1800" dirty="0"/>
          </a:p>
        </p:txBody>
      </p:sp>
      <p:cxnSp>
        <p:nvCxnSpPr>
          <p:cNvPr id="17" name="直線矢印コネクタ 16"/>
          <p:cNvCxnSpPr>
            <a:stCxn id="12" idx="2"/>
            <a:endCxn id="13" idx="0"/>
          </p:cNvCxnSpPr>
          <p:nvPr/>
        </p:nvCxnSpPr>
        <p:spPr>
          <a:xfrm rot="5400000">
            <a:off x="2444536" y="2598072"/>
            <a:ext cx="284696" cy="1588"/>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a:stCxn id="13" idx="2"/>
            <a:endCxn id="14" idx="0"/>
          </p:cNvCxnSpPr>
          <p:nvPr/>
        </p:nvCxnSpPr>
        <p:spPr>
          <a:xfrm rot="5400000">
            <a:off x="2444536" y="3242768"/>
            <a:ext cx="284696" cy="1588"/>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21" name="直線矢印コネクタ 20"/>
          <p:cNvCxnSpPr>
            <a:stCxn id="14" idx="2"/>
            <a:endCxn id="15" idx="0"/>
          </p:cNvCxnSpPr>
          <p:nvPr/>
        </p:nvCxnSpPr>
        <p:spPr>
          <a:xfrm rot="16200000" flipH="1">
            <a:off x="2444536" y="3887463"/>
            <a:ext cx="284696" cy="1"/>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2010090" y="5092818"/>
            <a:ext cx="1152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commit</a:t>
            </a:r>
            <a:endParaRPr kumimoji="1" lang="ja-JP" altLang="en-US" dirty="0"/>
          </a:p>
        </p:txBody>
      </p:sp>
      <p:cxnSp>
        <p:nvCxnSpPr>
          <p:cNvPr id="26" name="直線矢印コネクタ 25"/>
          <p:cNvCxnSpPr>
            <a:stCxn id="15" idx="2"/>
            <a:endCxn id="24" idx="0"/>
          </p:cNvCxnSpPr>
          <p:nvPr/>
        </p:nvCxnSpPr>
        <p:spPr>
          <a:xfrm rot="5400000">
            <a:off x="2444140" y="4950073"/>
            <a:ext cx="284696" cy="795"/>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sp>
        <p:nvSpPr>
          <p:cNvPr id="49" name="円/楕円 48"/>
          <p:cNvSpPr/>
          <p:nvPr/>
        </p:nvSpPr>
        <p:spPr>
          <a:xfrm>
            <a:off x="2355257" y="1349363"/>
            <a:ext cx="461665" cy="461665"/>
          </a:xfrm>
          <a:prstGeom prst="ellipse">
            <a:avLst/>
          </a:prstGeom>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altLang="ja-JP" dirty="0"/>
              <a:t>A</a:t>
            </a:r>
            <a:endParaRPr kumimoji="1" lang="ja-JP" altLang="en-US" dirty="0"/>
          </a:p>
        </p:txBody>
      </p:sp>
      <p:sp>
        <p:nvSpPr>
          <p:cNvPr id="50" name="円/楕円 49"/>
          <p:cNvSpPr/>
          <p:nvPr/>
        </p:nvSpPr>
        <p:spPr>
          <a:xfrm>
            <a:off x="2355257" y="5737513"/>
            <a:ext cx="461665" cy="461665"/>
          </a:xfrm>
          <a:prstGeom prst="ellipse">
            <a:avLst/>
          </a:prstGeom>
          <a:ln/>
        </p:spPr>
        <p:style>
          <a:lnRef idx="1">
            <a:schemeClr val="accent4"/>
          </a:lnRef>
          <a:fillRef idx="3">
            <a:schemeClr val="accent4"/>
          </a:fillRef>
          <a:effectRef idx="2">
            <a:schemeClr val="accent4"/>
          </a:effectRef>
          <a:fontRef idx="minor">
            <a:schemeClr val="lt1"/>
          </a:fontRef>
        </p:style>
        <p:txBody>
          <a:bodyPr wrap="none" rtlCol="0" anchor="ctr"/>
          <a:lstStyle/>
          <a:p>
            <a:pPr algn="ctr"/>
            <a:endParaRPr kumimoji="1" lang="ja-JP" altLang="en-US" dirty="0"/>
          </a:p>
        </p:txBody>
      </p:sp>
      <p:cxnSp>
        <p:nvCxnSpPr>
          <p:cNvPr id="52" name="直線矢印コネクタ 51"/>
          <p:cNvCxnSpPr>
            <a:stCxn id="49" idx="4"/>
            <a:endCxn id="12" idx="0"/>
          </p:cNvCxnSpPr>
          <p:nvPr/>
        </p:nvCxnSpPr>
        <p:spPr>
          <a:xfrm rot="16200000" flipH="1">
            <a:off x="2450133" y="1946985"/>
            <a:ext cx="272708" cy="794"/>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54" name="直線矢印コネクタ 53"/>
          <p:cNvCxnSpPr>
            <a:stCxn id="24" idx="2"/>
            <a:endCxn id="50" idx="0"/>
          </p:cNvCxnSpPr>
          <p:nvPr/>
        </p:nvCxnSpPr>
        <p:spPr>
          <a:xfrm rot="5400000">
            <a:off x="2443743" y="5595165"/>
            <a:ext cx="284695" cy="1588"/>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sp>
        <p:nvSpPr>
          <p:cNvPr id="55" name="正方形/長方形 54"/>
          <p:cNvSpPr/>
          <p:nvPr/>
        </p:nvSpPr>
        <p:spPr>
          <a:xfrm>
            <a:off x="6073687" y="3421556"/>
            <a:ext cx="1152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read</a:t>
            </a:r>
            <a:endParaRPr kumimoji="1" lang="ja-JP" altLang="en-US" dirty="0"/>
          </a:p>
        </p:txBody>
      </p:sp>
      <p:sp>
        <p:nvSpPr>
          <p:cNvPr id="56" name="正方形/長方形 55"/>
          <p:cNvSpPr/>
          <p:nvPr/>
        </p:nvSpPr>
        <p:spPr>
          <a:xfrm>
            <a:off x="6073687" y="4022360"/>
            <a:ext cx="1152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calc</a:t>
            </a:r>
            <a:endParaRPr kumimoji="1" lang="ja-JP" altLang="en-US" dirty="0"/>
          </a:p>
        </p:txBody>
      </p:sp>
      <p:sp>
        <p:nvSpPr>
          <p:cNvPr id="57" name="正方形/長方形 56"/>
          <p:cNvSpPr/>
          <p:nvPr/>
        </p:nvSpPr>
        <p:spPr>
          <a:xfrm>
            <a:off x="6073687" y="4623164"/>
            <a:ext cx="1152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800" dirty="0" smtClean="0"/>
              <a:t>local write</a:t>
            </a:r>
            <a:endParaRPr kumimoji="1" lang="ja-JP" altLang="en-US" sz="1800" dirty="0"/>
          </a:p>
        </p:txBody>
      </p:sp>
      <p:sp>
        <p:nvSpPr>
          <p:cNvPr id="58" name="フローチャート: 判断 57"/>
          <p:cNvSpPr/>
          <p:nvPr/>
        </p:nvSpPr>
        <p:spPr>
          <a:xfrm>
            <a:off x="5864502" y="5223968"/>
            <a:ext cx="1570371" cy="778310"/>
          </a:xfrm>
          <a:prstGeom prst="flowChartDecision">
            <a:avLst/>
          </a:prstGeom>
        </p:spPr>
        <p:style>
          <a:lnRef idx="1">
            <a:schemeClr val="accent2"/>
          </a:lnRef>
          <a:fillRef idx="2">
            <a:schemeClr val="accent2"/>
          </a:fillRef>
          <a:effectRef idx="1">
            <a:schemeClr val="accent2"/>
          </a:effectRef>
          <a:fontRef idx="minor">
            <a:schemeClr val="dk1"/>
          </a:fontRef>
        </p:style>
        <p:txBody>
          <a:bodyPr lIns="0" rIns="0" rtlCol="0" anchor="ctr"/>
          <a:lstStyle/>
          <a:p>
            <a:pPr algn="ctr"/>
            <a:r>
              <a:rPr kumimoji="1" lang="en-US" altLang="ja-JP" sz="1800" dirty="0" smtClean="0"/>
              <a:t>conflict?</a:t>
            </a:r>
            <a:endParaRPr kumimoji="1" lang="ja-JP" altLang="en-US" sz="1800" dirty="0"/>
          </a:p>
        </p:txBody>
      </p:sp>
      <p:cxnSp>
        <p:nvCxnSpPr>
          <p:cNvPr id="59" name="直線矢印コネクタ 58"/>
          <p:cNvCxnSpPr>
            <a:stCxn id="55" idx="2"/>
            <a:endCxn id="56" idx="0"/>
          </p:cNvCxnSpPr>
          <p:nvPr/>
        </p:nvCxnSpPr>
        <p:spPr>
          <a:xfrm rot="5400000">
            <a:off x="6529285" y="3901958"/>
            <a:ext cx="240804" cy="1588"/>
          </a:xfrm>
          <a:prstGeom prst="straightConnector1">
            <a:avLst/>
          </a:prstGeom>
          <a:ln>
            <a:solidFill>
              <a:schemeClr val="accent2"/>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60" name="直線矢印コネクタ 59"/>
          <p:cNvCxnSpPr>
            <a:stCxn id="56" idx="2"/>
            <a:endCxn id="57" idx="0"/>
          </p:cNvCxnSpPr>
          <p:nvPr/>
        </p:nvCxnSpPr>
        <p:spPr>
          <a:xfrm rot="5400000">
            <a:off x="6529285" y="4502762"/>
            <a:ext cx="240804" cy="1588"/>
          </a:xfrm>
          <a:prstGeom prst="straightConnector1">
            <a:avLst/>
          </a:prstGeom>
          <a:ln>
            <a:solidFill>
              <a:schemeClr val="accent2"/>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61" name="直線矢印コネクタ 60"/>
          <p:cNvCxnSpPr>
            <a:stCxn id="57" idx="2"/>
            <a:endCxn id="58" idx="0"/>
          </p:cNvCxnSpPr>
          <p:nvPr/>
        </p:nvCxnSpPr>
        <p:spPr>
          <a:xfrm rot="16200000" flipH="1">
            <a:off x="6529285" y="5103565"/>
            <a:ext cx="240804" cy="1"/>
          </a:xfrm>
          <a:prstGeom prst="straightConnector1">
            <a:avLst/>
          </a:prstGeom>
          <a:ln>
            <a:solidFill>
              <a:schemeClr val="accent2"/>
            </a:solidFill>
            <a:tailEnd type="triangle" w="lg" len="lg"/>
          </a:ln>
        </p:spPr>
        <p:style>
          <a:lnRef idx="2">
            <a:schemeClr val="accent1"/>
          </a:lnRef>
          <a:fillRef idx="0">
            <a:schemeClr val="accent1"/>
          </a:fillRef>
          <a:effectRef idx="1">
            <a:schemeClr val="accent1"/>
          </a:effectRef>
          <a:fontRef idx="minor">
            <a:schemeClr val="tx1"/>
          </a:fontRef>
        </p:style>
      </p:cxnSp>
      <p:sp>
        <p:nvSpPr>
          <p:cNvPr id="62" name="正方形/長方形 61"/>
          <p:cNvSpPr/>
          <p:nvPr/>
        </p:nvSpPr>
        <p:spPr>
          <a:xfrm>
            <a:off x="6072893" y="6243081"/>
            <a:ext cx="1152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retry!</a:t>
            </a:r>
            <a:endParaRPr kumimoji="1" lang="ja-JP" altLang="en-US" dirty="0"/>
          </a:p>
        </p:txBody>
      </p:sp>
      <p:cxnSp>
        <p:nvCxnSpPr>
          <p:cNvPr id="63" name="直線矢印コネクタ 62"/>
          <p:cNvCxnSpPr>
            <a:stCxn id="58" idx="2"/>
            <a:endCxn id="62" idx="0"/>
          </p:cNvCxnSpPr>
          <p:nvPr/>
        </p:nvCxnSpPr>
        <p:spPr>
          <a:xfrm rot="5400000">
            <a:off x="6528890" y="6122282"/>
            <a:ext cx="240803" cy="795"/>
          </a:xfrm>
          <a:prstGeom prst="straightConnector1">
            <a:avLst/>
          </a:prstGeom>
          <a:ln>
            <a:solidFill>
              <a:schemeClr val="accent2"/>
            </a:solidFill>
            <a:tailEnd type="triangle" w="lg" len="lg"/>
          </a:ln>
        </p:spPr>
        <p:style>
          <a:lnRef idx="2">
            <a:schemeClr val="accent1"/>
          </a:lnRef>
          <a:fillRef idx="0">
            <a:schemeClr val="accent1"/>
          </a:fillRef>
          <a:effectRef idx="1">
            <a:schemeClr val="accent1"/>
          </a:effectRef>
          <a:fontRef idx="minor">
            <a:schemeClr val="tx1"/>
          </a:fontRef>
        </p:style>
      </p:cxnSp>
      <p:sp>
        <p:nvSpPr>
          <p:cNvPr id="64" name="円/楕円 63"/>
          <p:cNvSpPr/>
          <p:nvPr/>
        </p:nvSpPr>
        <p:spPr>
          <a:xfrm>
            <a:off x="6418060" y="2687183"/>
            <a:ext cx="461665" cy="461665"/>
          </a:xfrm>
          <a:prstGeom prst="ellipse">
            <a:avLst/>
          </a:prstGeom>
        </p:spPr>
        <p:style>
          <a:lnRef idx="1">
            <a:schemeClr val="accent2"/>
          </a:lnRef>
          <a:fillRef idx="3">
            <a:schemeClr val="accent2"/>
          </a:fillRef>
          <a:effectRef idx="2">
            <a:schemeClr val="accent2"/>
          </a:effectRef>
          <a:fontRef idx="minor">
            <a:schemeClr val="lt1"/>
          </a:fontRef>
        </p:style>
        <p:txBody>
          <a:bodyPr wrap="none" rtlCol="0" anchor="ctr"/>
          <a:lstStyle/>
          <a:p>
            <a:pPr algn="ctr"/>
            <a:r>
              <a:rPr lang="en-US" altLang="ja-JP" dirty="0" smtClean="0"/>
              <a:t>B</a:t>
            </a:r>
            <a:endParaRPr kumimoji="1" lang="ja-JP" altLang="en-US" dirty="0"/>
          </a:p>
        </p:txBody>
      </p:sp>
      <p:cxnSp>
        <p:nvCxnSpPr>
          <p:cNvPr id="66" name="直線矢印コネクタ 65"/>
          <p:cNvCxnSpPr>
            <a:stCxn id="64" idx="4"/>
            <a:endCxn id="55" idx="0"/>
          </p:cNvCxnSpPr>
          <p:nvPr/>
        </p:nvCxnSpPr>
        <p:spPr>
          <a:xfrm rot="16200000" flipH="1">
            <a:off x="6512936" y="3284805"/>
            <a:ext cx="272708" cy="794"/>
          </a:xfrm>
          <a:prstGeom prst="straightConnector1">
            <a:avLst/>
          </a:prstGeom>
          <a:ln>
            <a:solidFill>
              <a:schemeClr val="accent2"/>
            </a:solidFill>
            <a:tailEnd type="triangle" w="lg" len="lg"/>
          </a:ln>
        </p:spPr>
        <p:style>
          <a:lnRef idx="2">
            <a:schemeClr val="accent1"/>
          </a:lnRef>
          <a:fillRef idx="0">
            <a:schemeClr val="accent1"/>
          </a:fillRef>
          <a:effectRef idx="1">
            <a:schemeClr val="accent1"/>
          </a:effectRef>
          <a:fontRef idx="minor">
            <a:schemeClr val="tx1"/>
          </a:fontRef>
        </p:style>
      </p:cxnSp>
      <p:sp>
        <p:nvSpPr>
          <p:cNvPr id="68" name="正方形/長方形 67"/>
          <p:cNvSpPr/>
          <p:nvPr/>
        </p:nvSpPr>
        <p:spPr>
          <a:xfrm>
            <a:off x="122901" y="2532507"/>
            <a:ext cx="1368000" cy="648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=42, </a:t>
            </a:r>
            <a:r>
              <a:rPr kumimoji="1" lang="en-US" altLang="ja-JP" dirty="0" err="1" smtClean="0"/>
              <a:t>t</a:t>
            </a:r>
            <a:r>
              <a:rPr kumimoji="1" lang="en-US" altLang="ja-JP" dirty="0" smtClean="0"/>
              <a:t>=0</a:t>
            </a:r>
            <a:endParaRPr kumimoji="1" lang="ja-JP" altLang="en-US" dirty="0"/>
          </a:p>
        </p:txBody>
      </p:sp>
      <p:sp>
        <p:nvSpPr>
          <p:cNvPr id="75" name="正方形/長方形 74"/>
          <p:cNvSpPr/>
          <p:nvPr/>
        </p:nvSpPr>
        <p:spPr>
          <a:xfrm>
            <a:off x="122901" y="3962243"/>
            <a:ext cx="1368000" cy="648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=9, </a:t>
            </a:r>
            <a:r>
              <a:rPr kumimoji="1" lang="en-US" altLang="ja-JP" dirty="0" err="1" smtClean="0"/>
              <a:t>t</a:t>
            </a:r>
            <a:r>
              <a:rPr kumimoji="1" lang="en-US" altLang="ja-JP" dirty="0" smtClean="0"/>
              <a:t>=0</a:t>
            </a:r>
            <a:endParaRPr kumimoji="1" lang="ja-JP" altLang="en-US" dirty="0"/>
          </a:p>
        </p:txBody>
      </p:sp>
      <p:cxnSp>
        <p:nvCxnSpPr>
          <p:cNvPr id="79" name="カギ線コネクタ 78"/>
          <p:cNvCxnSpPr>
            <a:stCxn id="5" idx="1"/>
            <a:endCxn id="12" idx="3"/>
          </p:cNvCxnSpPr>
          <p:nvPr/>
        </p:nvCxnSpPr>
        <p:spPr>
          <a:xfrm rot="10800000" flipV="1">
            <a:off x="3162885" y="1942132"/>
            <a:ext cx="701595" cy="321603"/>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カギ線コネクタ 81"/>
          <p:cNvCxnSpPr>
            <a:stCxn id="12" idx="1"/>
            <a:endCxn id="68" idx="3"/>
          </p:cNvCxnSpPr>
          <p:nvPr/>
        </p:nvCxnSpPr>
        <p:spPr>
          <a:xfrm rot="10800000" flipV="1">
            <a:off x="1490902" y="2263735"/>
            <a:ext cx="519983" cy="592771"/>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4" name="直線コネクタ 83"/>
          <p:cNvCxnSpPr>
            <a:stCxn id="68" idx="2"/>
            <a:endCxn id="75" idx="0"/>
          </p:cNvCxnSpPr>
          <p:nvPr/>
        </p:nvCxnSpPr>
        <p:spPr>
          <a:xfrm rot="5400000">
            <a:off x="416033" y="3571375"/>
            <a:ext cx="781736" cy="1588"/>
          </a:xfrm>
          <a:prstGeom prst="line">
            <a:avLst/>
          </a:prstGeom>
          <a:ln>
            <a:solidFill>
              <a:schemeClr val="accent5"/>
            </a:solidFill>
            <a:prstDash val="dash"/>
            <a:tailEnd type="none"/>
          </a:ln>
        </p:spPr>
        <p:style>
          <a:lnRef idx="2">
            <a:schemeClr val="accent1"/>
          </a:lnRef>
          <a:fillRef idx="0">
            <a:schemeClr val="accent1"/>
          </a:fillRef>
          <a:effectRef idx="1">
            <a:schemeClr val="accent1"/>
          </a:effectRef>
          <a:fontRef idx="minor">
            <a:schemeClr val="tx1"/>
          </a:fontRef>
        </p:style>
      </p:cxnSp>
      <p:cxnSp>
        <p:nvCxnSpPr>
          <p:cNvPr id="86" name="Shape 85"/>
          <p:cNvCxnSpPr>
            <a:stCxn id="14" idx="1"/>
            <a:endCxn id="75" idx="3"/>
          </p:cNvCxnSpPr>
          <p:nvPr/>
        </p:nvCxnSpPr>
        <p:spPr>
          <a:xfrm rot="10800000" flipV="1">
            <a:off x="1490902" y="3465343"/>
            <a:ext cx="519983" cy="82089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Shape 89"/>
          <p:cNvCxnSpPr>
            <a:stCxn id="75" idx="3"/>
            <a:endCxn id="15" idx="1"/>
          </p:cNvCxnSpPr>
          <p:nvPr/>
        </p:nvCxnSpPr>
        <p:spPr>
          <a:xfrm>
            <a:off x="1490901" y="4286243"/>
            <a:ext cx="310798" cy="132724"/>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2" name="カギ線コネクタ 91"/>
          <p:cNvCxnSpPr>
            <a:stCxn id="24" idx="3"/>
            <a:endCxn id="7" idx="1"/>
          </p:cNvCxnSpPr>
          <p:nvPr/>
        </p:nvCxnSpPr>
        <p:spPr>
          <a:xfrm>
            <a:off x="3162090" y="5272818"/>
            <a:ext cx="713585" cy="203806"/>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4" name="Shape 93"/>
          <p:cNvCxnSpPr>
            <a:stCxn id="5" idx="1"/>
            <a:endCxn id="15" idx="3"/>
          </p:cNvCxnSpPr>
          <p:nvPr/>
        </p:nvCxnSpPr>
        <p:spPr>
          <a:xfrm rot="10800000" flipV="1">
            <a:off x="3372071" y="1942133"/>
            <a:ext cx="492409" cy="2476834"/>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08" name="正方形/長方形 107"/>
          <p:cNvSpPr/>
          <p:nvPr/>
        </p:nvSpPr>
        <p:spPr>
          <a:xfrm>
            <a:off x="7707725" y="3470232"/>
            <a:ext cx="1368000" cy="64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=42, </a:t>
            </a:r>
            <a:r>
              <a:rPr kumimoji="1" lang="en-US" altLang="ja-JP" dirty="0" err="1" smtClean="0"/>
              <a:t>t</a:t>
            </a:r>
            <a:r>
              <a:rPr kumimoji="1" lang="en-US" altLang="ja-JP" dirty="0" smtClean="0"/>
              <a:t>=0</a:t>
            </a:r>
            <a:endParaRPr kumimoji="1" lang="ja-JP" altLang="en-US" dirty="0"/>
          </a:p>
        </p:txBody>
      </p:sp>
      <p:sp>
        <p:nvSpPr>
          <p:cNvPr id="109" name="正方形/長方形 108"/>
          <p:cNvSpPr/>
          <p:nvPr/>
        </p:nvSpPr>
        <p:spPr>
          <a:xfrm>
            <a:off x="7707725" y="4899968"/>
            <a:ext cx="1368000" cy="64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F</a:t>
            </a:r>
          </a:p>
          <a:p>
            <a:pPr algn="ctr"/>
            <a:r>
              <a:rPr lang="en-US" altLang="ja-JP" dirty="0" err="1" smtClean="0"/>
              <a:t>v</a:t>
            </a:r>
            <a:r>
              <a:rPr lang="en-US" altLang="ja-JP" dirty="0" smtClean="0"/>
              <a:t>=27, </a:t>
            </a:r>
            <a:r>
              <a:rPr kumimoji="1" lang="en-US" altLang="ja-JP" dirty="0" err="1" smtClean="0"/>
              <a:t>t</a:t>
            </a:r>
            <a:r>
              <a:rPr kumimoji="1" lang="en-US" altLang="ja-JP" dirty="0" smtClean="0"/>
              <a:t>=0</a:t>
            </a:r>
            <a:endParaRPr kumimoji="1" lang="ja-JP" altLang="en-US" dirty="0"/>
          </a:p>
        </p:txBody>
      </p:sp>
      <p:cxnSp>
        <p:nvCxnSpPr>
          <p:cNvPr id="111" name="カギ線コネクタ 110"/>
          <p:cNvCxnSpPr>
            <a:stCxn id="5" idx="3"/>
            <a:endCxn id="55" idx="1"/>
          </p:cNvCxnSpPr>
          <p:nvPr/>
        </p:nvCxnSpPr>
        <p:spPr>
          <a:xfrm>
            <a:off x="5243279" y="1942133"/>
            <a:ext cx="830408" cy="1659423"/>
          </a:xfrm>
          <a:prstGeom prst="bent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13" name="カギ線コネクタ 112"/>
          <p:cNvCxnSpPr>
            <a:stCxn id="55" idx="3"/>
            <a:endCxn id="108" idx="1"/>
          </p:cNvCxnSpPr>
          <p:nvPr/>
        </p:nvCxnSpPr>
        <p:spPr>
          <a:xfrm>
            <a:off x="7225687" y="3601556"/>
            <a:ext cx="482038" cy="192676"/>
          </a:xfrm>
          <a:prstGeom prst="bent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15" name="カギ線コネクタ 114"/>
          <p:cNvCxnSpPr>
            <a:stCxn id="57" idx="3"/>
            <a:endCxn id="109" idx="1"/>
          </p:cNvCxnSpPr>
          <p:nvPr/>
        </p:nvCxnSpPr>
        <p:spPr>
          <a:xfrm>
            <a:off x="7225687" y="4803164"/>
            <a:ext cx="482038" cy="420804"/>
          </a:xfrm>
          <a:prstGeom prst="bent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17" name="直線コネクタ 116"/>
          <p:cNvCxnSpPr>
            <a:stCxn id="108" idx="2"/>
            <a:endCxn id="109" idx="0"/>
          </p:cNvCxnSpPr>
          <p:nvPr/>
        </p:nvCxnSpPr>
        <p:spPr>
          <a:xfrm rot="5400000">
            <a:off x="8000857" y="4509100"/>
            <a:ext cx="781736" cy="1588"/>
          </a:xfrm>
          <a:prstGeom prst="line">
            <a:avLst/>
          </a:prstGeom>
          <a:ln>
            <a:solidFill>
              <a:schemeClr val="accent6"/>
            </a:solidFill>
            <a:prstDash val="dash"/>
            <a:tailEnd type="none"/>
          </a:ln>
        </p:spPr>
        <p:style>
          <a:lnRef idx="2">
            <a:schemeClr val="accent1"/>
          </a:lnRef>
          <a:fillRef idx="0">
            <a:schemeClr val="accent1"/>
          </a:fillRef>
          <a:effectRef idx="1">
            <a:schemeClr val="accent1"/>
          </a:effectRef>
          <a:fontRef idx="minor">
            <a:schemeClr val="tx1"/>
          </a:fontRef>
        </p:style>
      </p:cxnSp>
      <p:cxnSp>
        <p:nvCxnSpPr>
          <p:cNvPr id="119" name="カギ線コネクタ 118"/>
          <p:cNvCxnSpPr>
            <a:stCxn id="7" idx="3"/>
            <a:endCxn id="58" idx="1"/>
          </p:cNvCxnSpPr>
          <p:nvPr/>
        </p:nvCxnSpPr>
        <p:spPr>
          <a:xfrm>
            <a:off x="5243675" y="5476624"/>
            <a:ext cx="620827" cy="136499"/>
          </a:xfrm>
          <a:prstGeom prst="bent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21" name="カギ線コネクタ 120"/>
          <p:cNvCxnSpPr>
            <a:stCxn id="109" idx="1"/>
            <a:endCxn id="58" idx="3"/>
          </p:cNvCxnSpPr>
          <p:nvPr/>
        </p:nvCxnSpPr>
        <p:spPr>
          <a:xfrm rot="10800000" flipV="1">
            <a:off x="7434873" y="5223967"/>
            <a:ext cx="272852" cy="389155"/>
          </a:xfrm>
          <a:prstGeom prst="bent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24" name="テキスト ボックス 123"/>
          <p:cNvSpPr txBox="1"/>
          <p:nvPr/>
        </p:nvSpPr>
        <p:spPr>
          <a:xfrm>
            <a:off x="2172598" y="972825"/>
            <a:ext cx="978845" cy="461665"/>
          </a:xfrm>
          <a:prstGeom prst="rect">
            <a:avLst/>
          </a:prstGeom>
          <a:noFill/>
        </p:spPr>
        <p:txBody>
          <a:bodyPr wrap="square" rtlCol="0">
            <a:spAutoFit/>
          </a:bodyPr>
          <a:lstStyle/>
          <a:p>
            <a:r>
              <a:rPr lang="en-US" altLang="ja-JP" dirty="0" err="1">
                <a:solidFill>
                  <a:schemeClr val="accent1"/>
                </a:solidFill>
              </a:rPr>
              <a:t>T</a:t>
            </a:r>
            <a:r>
              <a:rPr kumimoji="1" lang="en-US" altLang="ja-JP" dirty="0" err="1" smtClean="0">
                <a:solidFill>
                  <a:schemeClr val="accent1"/>
                </a:solidFill>
              </a:rPr>
              <a:t>x</a:t>
            </a:r>
            <a:r>
              <a:rPr kumimoji="1" lang="en-US" altLang="ja-JP" dirty="0" smtClean="0">
                <a:solidFill>
                  <a:schemeClr val="accent1"/>
                </a:solidFill>
              </a:rPr>
              <a:t> A</a:t>
            </a:r>
            <a:endParaRPr kumimoji="1" lang="ja-JP" altLang="en-US" dirty="0">
              <a:solidFill>
                <a:schemeClr val="accent1"/>
              </a:solidFill>
            </a:endParaRPr>
          </a:p>
        </p:txBody>
      </p:sp>
      <p:sp>
        <p:nvSpPr>
          <p:cNvPr id="125" name="テキスト ボックス 124"/>
          <p:cNvSpPr txBox="1"/>
          <p:nvPr/>
        </p:nvSpPr>
        <p:spPr>
          <a:xfrm>
            <a:off x="6255903" y="2193372"/>
            <a:ext cx="968990" cy="461665"/>
          </a:xfrm>
          <a:prstGeom prst="rect">
            <a:avLst/>
          </a:prstGeom>
          <a:noFill/>
        </p:spPr>
        <p:txBody>
          <a:bodyPr wrap="square" rtlCol="0">
            <a:spAutoFit/>
          </a:bodyPr>
          <a:lstStyle/>
          <a:p>
            <a:r>
              <a:rPr lang="en-US" altLang="ja-JP" dirty="0" err="1">
                <a:solidFill>
                  <a:schemeClr val="accent2"/>
                </a:solidFill>
              </a:rPr>
              <a:t>T</a:t>
            </a:r>
            <a:r>
              <a:rPr kumimoji="1" lang="en-US" altLang="ja-JP" dirty="0" err="1" smtClean="0">
                <a:solidFill>
                  <a:schemeClr val="accent2"/>
                </a:solidFill>
              </a:rPr>
              <a:t>x</a:t>
            </a:r>
            <a:r>
              <a:rPr kumimoji="1" lang="en-US" altLang="ja-JP" dirty="0" smtClean="0">
                <a:solidFill>
                  <a:schemeClr val="accent2"/>
                </a:solidFill>
              </a:rPr>
              <a:t> B</a:t>
            </a:r>
            <a:endParaRPr kumimoji="1" lang="ja-JP" altLang="en-US" dirty="0">
              <a:solidFill>
                <a:schemeClr val="accent2"/>
              </a:solidFill>
            </a:endParaRPr>
          </a:p>
        </p:txBody>
      </p:sp>
      <p:sp>
        <p:nvSpPr>
          <p:cNvPr id="126" name="テキスト ボックス 125"/>
          <p:cNvSpPr txBox="1"/>
          <p:nvPr/>
        </p:nvSpPr>
        <p:spPr>
          <a:xfrm>
            <a:off x="2816922" y="4631306"/>
            <a:ext cx="785979" cy="461665"/>
          </a:xfrm>
          <a:prstGeom prst="rect">
            <a:avLst/>
          </a:prstGeom>
          <a:noFill/>
        </p:spPr>
        <p:txBody>
          <a:bodyPr wrap="square" rtlCol="0">
            <a:spAutoFit/>
          </a:bodyPr>
          <a:lstStyle/>
          <a:p>
            <a:r>
              <a:rPr lang="en-US" altLang="ja-JP" dirty="0" smtClean="0">
                <a:solidFill>
                  <a:schemeClr val="accent1"/>
                </a:solidFill>
              </a:rPr>
              <a:t>NO</a:t>
            </a:r>
            <a:endParaRPr kumimoji="1" lang="ja-JP" altLang="en-US" dirty="0">
              <a:solidFill>
                <a:schemeClr val="accent1"/>
              </a:solidFill>
            </a:endParaRPr>
          </a:p>
        </p:txBody>
      </p:sp>
      <p:sp>
        <p:nvSpPr>
          <p:cNvPr id="127" name="テキスト ボックス 126"/>
          <p:cNvSpPr txBox="1"/>
          <p:nvPr/>
        </p:nvSpPr>
        <p:spPr>
          <a:xfrm>
            <a:off x="7075482" y="5822184"/>
            <a:ext cx="1165244" cy="461665"/>
          </a:xfrm>
          <a:prstGeom prst="rect">
            <a:avLst/>
          </a:prstGeom>
          <a:noFill/>
        </p:spPr>
        <p:txBody>
          <a:bodyPr wrap="square" rtlCol="0">
            <a:spAutoFit/>
          </a:bodyPr>
          <a:lstStyle/>
          <a:p>
            <a:r>
              <a:rPr lang="en-US" altLang="ja-JP" dirty="0" smtClean="0">
                <a:solidFill>
                  <a:srgbClr val="C0504D"/>
                </a:solidFill>
              </a:rPr>
              <a:t>YES</a:t>
            </a:r>
            <a:endParaRPr kumimoji="1" lang="ja-JP" altLang="en-US" dirty="0">
              <a:solidFill>
                <a:srgbClr val="C0504D"/>
              </a:solidFill>
            </a:endParaRPr>
          </a:p>
        </p:txBody>
      </p:sp>
      <p:sp>
        <p:nvSpPr>
          <p:cNvPr id="53" name="テキスト ボックス 52"/>
          <p:cNvSpPr txBox="1"/>
          <p:nvPr/>
        </p:nvSpPr>
        <p:spPr>
          <a:xfrm>
            <a:off x="-47701" y="1560180"/>
            <a:ext cx="3014884" cy="400110"/>
          </a:xfrm>
          <a:prstGeom prst="rect">
            <a:avLst/>
          </a:prstGeom>
          <a:noFill/>
        </p:spPr>
        <p:txBody>
          <a:bodyPr wrap="square" rtlCol="0">
            <a:spAutoFit/>
          </a:bodyPr>
          <a:lstStyle/>
          <a:p>
            <a:r>
              <a:rPr kumimoji="1" lang="en-US" altLang="ja-JP" sz="2000" dirty="0" smtClean="0">
                <a:solidFill>
                  <a:schemeClr val="accent5"/>
                </a:solidFill>
              </a:rPr>
              <a:t>in-transaction-value</a:t>
            </a:r>
            <a:endParaRPr kumimoji="1" lang="ja-JP" altLang="en-US" sz="2000" dirty="0">
              <a:solidFill>
                <a:schemeClr val="accent5"/>
              </a:solidFill>
            </a:endParaRPr>
          </a:p>
        </p:txBody>
      </p:sp>
      <p:sp>
        <p:nvSpPr>
          <p:cNvPr id="65" name="テキスト ボックス 64"/>
          <p:cNvSpPr txBox="1"/>
          <p:nvPr/>
        </p:nvSpPr>
        <p:spPr>
          <a:xfrm>
            <a:off x="6838041" y="2960744"/>
            <a:ext cx="2474993" cy="400110"/>
          </a:xfrm>
          <a:prstGeom prst="rect">
            <a:avLst/>
          </a:prstGeom>
          <a:noFill/>
        </p:spPr>
        <p:txBody>
          <a:bodyPr wrap="square" rtlCol="0">
            <a:spAutoFit/>
          </a:bodyPr>
          <a:lstStyle/>
          <a:p>
            <a:r>
              <a:rPr kumimoji="1" lang="en-US" altLang="ja-JP" sz="2000" dirty="0" smtClean="0">
                <a:solidFill>
                  <a:schemeClr val="accent6"/>
                </a:solidFill>
              </a:rPr>
              <a:t>in-transaction-value</a:t>
            </a:r>
            <a:endParaRPr kumimoji="1" lang="ja-JP" altLang="en-US" sz="2000" dirty="0">
              <a:solidFill>
                <a:schemeClr val="accent6"/>
              </a:solidFill>
            </a:endParaRPr>
          </a:p>
        </p:txBody>
      </p:sp>
      <p:sp>
        <p:nvSpPr>
          <p:cNvPr id="67" name="テキスト ボックス 66"/>
          <p:cNvSpPr txBox="1"/>
          <p:nvPr/>
        </p:nvSpPr>
        <p:spPr>
          <a:xfrm>
            <a:off x="1801699" y="2361087"/>
            <a:ext cx="2478534" cy="461665"/>
          </a:xfrm>
          <a:prstGeom prst="rect">
            <a:avLst/>
          </a:prstGeom>
          <a:noFill/>
        </p:spPr>
        <p:txBody>
          <a:bodyPr wrap="square" rtlCol="0">
            <a:spAutoFit/>
          </a:bodyPr>
          <a:lstStyle/>
          <a:p>
            <a:r>
              <a:rPr kumimoji="1" lang="en-US" altLang="ja-JP" dirty="0" smtClean="0"/>
              <a:t>snapshot</a:t>
            </a:r>
            <a:r>
              <a:rPr kumimoji="1" lang="ja-JP" altLang="en-US" dirty="0" smtClean="0"/>
              <a:t>をとる</a:t>
            </a:r>
            <a:endParaRPr kumimoji="1" lang="ja-JP" altLang="en-US" dirty="0"/>
          </a:p>
        </p:txBody>
      </p:sp>
      <p:sp>
        <p:nvSpPr>
          <p:cNvPr id="69" name="テキスト ボックス 68"/>
          <p:cNvSpPr txBox="1"/>
          <p:nvPr/>
        </p:nvSpPr>
        <p:spPr>
          <a:xfrm>
            <a:off x="5418456" y="3920695"/>
            <a:ext cx="2464050" cy="461665"/>
          </a:xfrm>
          <a:prstGeom prst="rect">
            <a:avLst/>
          </a:prstGeom>
          <a:noFill/>
        </p:spPr>
        <p:txBody>
          <a:bodyPr wrap="square" rtlCol="0">
            <a:spAutoFit/>
          </a:bodyPr>
          <a:lstStyle/>
          <a:p>
            <a:r>
              <a:rPr kumimoji="1" lang="en-US" altLang="ja-JP" dirty="0" smtClean="0"/>
              <a:t>snapshot</a:t>
            </a:r>
            <a:r>
              <a:rPr kumimoji="1" lang="ja-JP" altLang="en-US" dirty="0" smtClean="0"/>
              <a:t>をとる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xit" presetSubtype="0" fill="hold" grpId="1" nodeType="withEffect">
                                  <p:stCondLst>
                                    <p:cond delay="0"/>
                                  </p:stCondLst>
                                  <p:childTnLst>
                                    <p:set>
                                      <p:cBhvr>
                                        <p:cTn id="38" dur="1" fill="hold">
                                          <p:stCondLst>
                                            <p:cond delay="0"/>
                                          </p:stCondLst>
                                        </p:cTn>
                                        <p:tgtEl>
                                          <p:spTgt spid="6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1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1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visible"/>
                                      </p:to>
                                    </p:set>
                                  </p:childTnLst>
                                </p:cTn>
                              </p:par>
                              <p:par>
                                <p:cTn id="87" presetID="1" presetClass="exit" presetSubtype="0" fill="hold" grpId="1" nodeType="withEffect">
                                  <p:stCondLst>
                                    <p:cond delay="0"/>
                                  </p:stCondLst>
                                  <p:childTnLst>
                                    <p:set>
                                      <p:cBhvr>
                                        <p:cTn id="88" dur="1" fill="hold">
                                          <p:stCondLst>
                                            <p:cond delay="0"/>
                                          </p:stCondLst>
                                        </p:cTn>
                                        <p:tgtEl>
                                          <p:spTgt spid="69"/>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0"/>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15"/>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1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5"/>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2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90"/>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9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26"/>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9"/>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5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7"/>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0"/>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92"/>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8"/>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61"/>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121"/>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119"/>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127"/>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63"/>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15" grpId="0" animBg="1"/>
      <p:bldP spid="24" grpId="0" animBg="1"/>
      <p:bldP spid="49" grpId="0" animBg="1"/>
      <p:bldP spid="50" grpId="0" animBg="1"/>
      <p:bldP spid="55" grpId="0" animBg="1"/>
      <p:bldP spid="56" grpId="0" animBg="1"/>
      <p:bldP spid="57" grpId="0" animBg="1"/>
      <p:bldP spid="58" grpId="0" animBg="1"/>
      <p:bldP spid="62" grpId="0" animBg="1"/>
      <p:bldP spid="64" grpId="0" animBg="1"/>
      <p:bldP spid="68" grpId="0" animBg="1"/>
      <p:bldP spid="75" grpId="0" animBg="1"/>
      <p:bldP spid="108" grpId="0" animBg="1"/>
      <p:bldP spid="109" grpId="0" animBg="1"/>
      <p:bldP spid="124" grpId="0"/>
      <p:bldP spid="125" grpId="0"/>
      <p:bldP spid="126" grpId="0"/>
      <p:bldP spid="127" grpId="0"/>
      <p:bldP spid="53" grpId="0"/>
      <p:bldP spid="65" grpId="0"/>
      <p:bldP spid="67" grpId="0"/>
      <p:bldP spid="67" grpId="1"/>
      <p:bldP spid="69" grpId="0"/>
      <p:bldP spid="69" grpId="1"/>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Concurrency</a:t>
            </a:r>
            <a:endParaRPr lang="ja-JP" altLang="en-US" dirty="0"/>
          </a:p>
        </p:txBody>
      </p:sp>
      <p:sp>
        <p:nvSpPr>
          <p:cNvPr id="3" name="コンテンツ プレースホルダ 2"/>
          <p:cNvSpPr>
            <a:spLocks noGrp="1"/>
          </p:cNvSpPr>
          <p:nvPr>
            <p:ph idx="1"/>
          </p:nvPr>
        </p:nvSpPr>
        <p:spPr/>
        <p:txBody>
          <a:bodyPr/>
          <a:lstStyle/>
          <a:p>
            <a:r>
              <a:rPr lang="ja-JP" altLang="en-US" dirty="0" smtClean="0"/>
              <a:t>簡単なセマンティクスで複数の処理を</a:t>
            </a:r>
            <a:r>
              <a:rPr lang="en-US" altLang="ja-JP" dirty="0" smtClean="0"/>
              <a:t>atomic</a:t>
            </a:r>
            <a:r>
              <a:rPr lang="ja-JP" altLang="en-US" dirty="0" smtClean="0"/>
              <a:t>にできる</a:t>
            </a:r>
            <a:endParaRPr lang="en-US" altLang="ja-JP" dirty="0" smtClean="0"/>
          </a:p>
          <a:p>
            <a:r>
              <a:rPr lang="ja-JP" altLang="en-US" dirty="0" smtClean="0"/>
              <a:t>デッドロックやスレッドアンセーフなバグを心配する必要がない</a:t>
            </a:r>
          </a:p>
          <a:p>
            <a:endParaRPr lang="en-US" altLang="ja-JP" dirty="0" smtClean="0"/>
          </a:p>
          <a:p>
            <a:endParaRPr lang="en-US" altLang="ja-JP" dirty="0" smtClean="0"/>
          </a:p>
          <a:p>
            <a:endParaRPr lang="ja-JP" altLang="en-US" dirty="0"/>
          </a:p>
        </p:txBody>
      </p:sp>
      <p:sp>
        <p:nvSpPr>
          <p:cNvPr id="4" name="テキスト ボックス 3"/>
          <p:cNvSpPr txBox="1"/>
          <p:nvPr/>
        </p:nvSpPr>
        <p:spPr>
          <a:xfrm>
            <a:off x="457200" y="5464443"/>
            <a:ext cx="8225812" cy="1323439"/>
          </a:xfrm>
          <a:prstGeom prst="rect">
            <a:avLst/>
          </a:prstGeom>
          <a:noFill/>
        </p:spPr>
        <p:txBody>
          <a:bodyPr wrap="square" rtlCol="0">
            <a:spAutoFit/>
          </a:bodyPr>
          <a:lstStyle/>
          <a:p>
            <a:pPr algn="ctr"/>
            <a:r>
              <a:rPr lang="en-US" altLang="ja-JP" sz="4000" dirty="0" smtClean="0">
                <a:solidFill>
                  <a:schemeClr val="accent2"/>
                </a:solidFill>
              </a:rPr>
              <a:t>(</a:t>
            </a:r>
            <a:r>
              <a:rPr lang="ja-JP" altLang="en-US" sz="4000" dirty="0" smtClean="0">
                <a:solidFill>
                  <a:schemeClr val="accent2"/>
                </a:solidFill>
              </a:rPr>
              <a:t>他の言語だと複雑になるような</a:t>
            </a:r>
            <a:r>
              <a:rPr lang="en-US" altLang="ja-JP" sz="4000" dirty="0" smtClean="0">
                <a:solidFill>
                  <a:schemeClr val="accent2"/>
                </a:solidFill>
              </a:rPr>
              <a:t>)</a:t>
            </a:r>
          </a:p>
          <a:p>
            <a:pPr algn="ctr"/>
            <a:r>
              <a:rPr lang="ja-JP" altLang="en-US" sz="4000" dirty="0" smtClean="0">
                <a:solidFill>
                  <a:schemeClr val="accent2"/>
                </a:solidFill>
              </a:rPr>
              <a:t>並行処理が簡単に書ける！</a:t>
            </a:r>
            <a:endParaRPr kumimoji="1" lang="ja-JP" altLang="en-US" sz="4000" dirty="0">
              <a:solidFill>
                <a:schemeClr val="accent2"/>
              </a:solidFill>
            </a:endParaRPr>
          </a:p>
        </p:txBody>
      </p:sp>
      <p:sp>
        <p:nvSpPr>
          <p:cNvPr id="5" name="下矢印 4"/>
          <p:cNvSpPr/>
          <p:nvPr/>
        </p:nvSpPr>
        <p:spPr>
          <a:xfrm>
            <a:off x="3218168" y="3982763"/>
            <a:ext cx="3102719" cy="1255436"/>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lang="ja-JP" altLang="en-US" dirty="0"/>
          </a:p>
        </p:txBody>
      </p:sp>
      <p:sp>
        <p:nvSpPr>
          <p:cNvPr id="3" name="コンテンツ プレースホルダ 2"/>
          <p:cNvSpPr>
            <a:spLocks noGrp="1"/>
          </p:cNvSpPr>
          <p:nvPr>
            <p:ph idx="1"/>
          </p:nvPr>
        </p:nvSpPr>
        <p:spPr/>
        <p:txBody>
          <a:bodyPr/>
          <a:lstStyle/>
          <a:p>
            <a:r>
              <a:rPr lang="en-US" altLang="ja-JP" dirty="0" err="1" smtClean="0"/>
              <a:t>Clojure</a:t>
            </a:r>
            <a:r>
              <a:rPr lang="en-US" altLang="ja-JP" dirty="0" smtClean="0"/>
              <a:t>?</a:t>
            </a:r>
          </a:p>
          <a:p>
            <a:r>
              <a:rPr lang="en-US" altLang="ja-JP" dirty="0" smtClean="0"/>
              <a:t>Immutable</a:t>
            </a:r>
          </a:p>
          <a:p>
            <a:r>
              <a:rPr lang="en-US" altLang="ja-JP" dirty="0" smtClean="0"/>
              <a:t>Concurrency</a:t>
            </a:r>
          </a:p>
          <a:p>
            <a:r>
              <a:rPr lang="en-US" altLang="ja-JP" dirty="0" smtClean="0">
                <a:solidFill>
                  <a:srgbClr val="4F81BD"/>
                </a:solidFill>
              </a:rPr>
              <a:t>Program as Data</a:t>
            </a:r>
          </a:p>
          <a:p>
            <a:r>
              <a:rPr lang="en-US" altLang="ja-JP" dirty="0" smtClean="0"/>
              <a:t>etc</a:t>
            </a:r>
          </a:p>
          <a:p>
            <a:endParaRPr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Program as Data</a:t>
            </a:r>
            <a:endParaRPr lang="ja-JP" altLang="en-US" dirty="0"/>
          </a:p>
        </p:txBody>
      </p:sp>
      <p:sp>
        <p:nvSpPr>
          <p:cNvPr id="3" name="コンテンツ プレースホルダ 2"/>
          <p:cNvSpPr>
            <a:spLocks noGrp="1"/>
          </p:cNvSpPr>
          <p:nvPr>
            <p:ph idx="1"/>
          </p:nvPr>
        </p:nvSpPr>
        <p:spPr/>
        <p:txBody>
          <a:bodyPr/>
          <a:lstStyle/>
          <a:p>
            <a:r>
              <a:rPr lang="en-US" altLang="ja-JP" dirty="0" err="1" smtClean="0"/>
              <a:t>Clojure</a:t>
            </a:r>
            <a:r>
              <a:rPr lang="en-US" altLang="ja-JP" dirty="0" smtClean="0"/>
              <a:t> (</a:t>
            </a:r>
            <a:r>
              <a:rPr lang="ja-JP" altLang="en-US" dirty="0" smtClean="0"/>
              <a:t>というか</a:t>
            </a:r>
            <a:r>
              <a:rPr lang="en-US" altLang="ja-JP" dirty="0" smtClean="0"/>
              <a:t>Lisp)</a:t>
            </a:r>
            <a:r>
              <a:rPr lang="ja-JP" altLang="en-US" dirty="0" smtClean="0"/>
              <a:t>ではプログラム自体がデータ構造</a:t>
            </a:r>
            <a:endParaRPr lang="en-US" altLang="ja-JP" dirty="0" smtClean="0"/>
          </a:p>
          <a:p>
            <a:r>
              <a:rPr lang="ja-JP" altLang="en-US" dirty="0" smtClean="0"/>
              <a:t>式を評価する前にカッコの中を好きに操作できる</a:t>
            </a:r>
            <a:endParaRPr lang="en-US" altLang="ja-JP" dirty="0" smtClean="0"/>
          </a:p>
          <a:p>
            <a:pPr lvl="1"/>
            <a:r>
              <a:rPr lang="en-US" altLang="ja-JP" dirty="0" smtClean="0"/>
              <a:t>Macro</a:t>
            </a:r>
          </a:p>
          <a:p>
            <a:pPr lvl="1"/>
            <a:r>
              <a:rPr lang="ja-JP" altLang="en-US" dirty="0" smtClean="0"/>
              <a:t>カッコ遊び</a:t>
            </a:r>
            <a:endParaRPr lang="en-US" altLang="ja-JP" dirty="0" smtClean="0"/>
          </a:p>
          <a:p>
            <a:r>
              <a:rPr lang="ja-JP" altLang="en-US" dirty="0" smtClean="0"/>
              <a:t>好きに操作することで</a:t>
            </a:r>
            <a:r>
              <a:rPr lang="en-US" altLang="ja-JP" dirty="0" smtClean="0"/>
              <a:t>DSL</a:t>
            </a:r>
            <a:r>
              <a:rPr lang="ja-JP" altLang="en-US" dirty="0" smtClean="0"/>
              <a:t>を作るのも容易</a:t>
            </a:r>
            <a:endParaRPr lang="en-US" altLang="ja-JP"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Macro</a:t>
            </a:r>
            <a:endParaRPr lang="ja-JP" altLang="en-US" dirty="0"/>
          </a:p>
        </p:txBody>
      </p:sp>
      <p:sp>
        <p:nvSpPr>
          <p:cNvPr id="4" name="テキスト ボックス 8"/>
          <p:cNvSpPr txBox="1">
            <a:spLocks noChangeArrowheads="1"/>
          </p:cNvSpPr>
          <p:nvPr/>
        </p:nvSpPr>
        <p:spPr bwMode="auto">
          <a:xfrm>
            <a:off x="202038" y="4343520"/>
            <a:ext cx="3997456" cy="1938992"/>
          </a:xfrm>
          <a:prstGeom prst="rect">
            <a:avLst/>
          </a:prstGeom>
          <a:noFill/>
          <a:ln w="19050">
            <a:solidFill>
              <a:schemeClr val="tx1"/>
            </a:solidFill>
            <a:miter lim="800000"/>
            <a:headEnd/>
            <a:tailEnd/>
          </a:ln>
        </p:spPr>
        <p:txBody>
          <a:bodyPr wrap="square">
            <a:prstTxWarp prst="textNoShape">
              <a:avLst/>
            </a:prstTxWarp>
            <a:spAutoFit/>
          </a:bodyPr>
          <a:lstStyle/>
          <a:p>
            <a:r>
              <a:rPr lang="en-US" altLang="ja-JP" dirty="0" smtClean="0"/>
              <a:t>(</a:t>
            </a:r>
            <a:r>
              <a:rPr lang="en-US" altLang="ja-JP" dirty="0" smtClean="0">
                <a:solidFill>
                  <a:srgbClr val="8064A2"/>
                </a:solidFill>
              </a:rPr>
              <a:t>let</a:t>
            </a:r>
            <a:r>
              <a:rPr lang="en-US" altLang="ja-JP" dirty="0" smtClean="0"/>
              <a:t> </a:t>
            </a:r>
            <a:r>
              <a:rPr lang="en-US" altLang="ja-JP" dirty="0"/>
              <a:t>[</a:t>
            </a:r>
            <a:r>
              <a:rPr lang="en-US" altLang="ja-JP" dirty="0" err="1"/>
              <a:t>sb</a:t>
            </a:r>
            <a:r>
              <a:rPr lang="en-US" altLang="ja-JP" dirty="0"/>
              <a:t> (</a:t>
            </a:r>
            <a:r>
              <a:rPr lang="en-US" altLang="ja-JP" dirty="0" err="1"/>
              <a:t>StringBuilder</a:t>
            </a:r>
            <a:r>
              <a:rPr lang="en-US" altLang="ja-JP" dirty="0"/>
              <a:t>.)]</a:t>
            </a:r>
          </a:p>
          <a:p>
            <a:r>
              <a:rPr lang="en-US" altLang="ja-JP" dirty="0"/>
              <a:t>  (.append</a:t>
            </a:r>
            <a:r>
              <a:rPr lang="en-US" altLang="ja-JP" dirty="0" smtClean="0"/>
              <a:t> </a:t>
            </a:r>
            <a:r>
              <a:rPr lang="en-US" altLang="ja-JP" dirty="0" err="1" smtClean="0"/>
              <a:t>sb</a:t>
            </a:r>
            <a:r>
              <a:rPr lang="en-US" altLang="ja-JP" dirty="0" smtClean="0"/>
              <a:t> </a:t>
            </a:r>
            <a:r>
              <a:rPr lang="en-US" altLang="ja-JP" dirty="0" smtClean="0">
                <a:solidFill>
                  <a:srgbClr val="4BACC6"/>
                </a:solidFill>
              </a:rPr>
              <a:t>“</a:t>
            </a:r>
            <a:r>
              <a:rPr lang="en-US" altLang="ja-JP" dirty="0">
                <a:solidFill>
                  <a:srgbClr val="4BACC6"/>
                </a:solidFill>
              </a:rPr>
              <a:t>Lightweight”</a:t>
            </a:r>
            <a:r>
              <a:rPr lang="en-US" altLang="ja-JP" dirty="0"/>
              <a:t>)</a:t>
            </a:r>
          </a:p>
          <a:p>
            <a:r>
              <a:rPr lang="en-US" altLang="ja-JP" dirty="0"/>
              <a:t>  (.append</a:t>
            </a:r>
            <a:r>
              <a:rPr lang="en-US" altLang="ja-JP" dirty="0" smtClean="0"/>
              <a:t> </a:t>
            </a:r>
            <a:r>
              <a:rPr lang="en-US" altLang="ja-JP" dirty="0" err="1" smtClean="0"/>
              <a:t>sb</a:t>
            </a:r>
            <a:r>
              <a:rPr lang="en-US" altLang="ja-JP" dirty="0" smtClean="0"/>
              <a:t> </a:t>
            </a:r>
            <a:r>
              <a:rPr lang="en-US" altLang="ja-JP" dirty="0" smtClean="0">
                <a:solidFill>
                  <a:srgbClr val="4BACC6"/>
                </a:solidFill>
              </a:rPr>
              <a:t>“</a:t>
            </a:r>
            <a:r>
              <a:rPr lang="en-US" altLang="ja-JP" dirty="0">
                <a:solidFill>
                  <a:srgbClr val="4BACC6"/>
                </a:solidFill>
              </a:rPr>
              <a:t>Language”</a:t>
            </a:r>
            <a:r>
              <a:rPr lang="en-US" altLang="ja-JP" dirty="0"/>
              <a:t>)</a:t>
            </a:r>
          </a:p>
          <a:p>
            <a:r>
              <a:rPr lang="en-US" altLang="ja-JP" dirty="0"/>
              <a:t>  (.append</a:t>
            </a:r>
            <a:r>
              <a:rPr lang="en-US" altLang="ja-JP" dirty="0" smtClean="0"/>
              <a:t> </a:t>
            </a:r>
            <a:r>
              <a:rPr lang="en-US" altLang="ja-JP" dirty="0" err="1" smtClean="0"/>
              <a:t>sb</a:t>
            </a:r>
            <a:r>
              <a:rPr lang="en-US" altLang="ja-JP" dirty="0" smtClean="0"/>
              <a:t> </a:t>
            </a:r>
            <a:r>
              <a:rPr lang="en-US" altLang="ja-JP" dirty="0" smtClean="0">
                <a:solidFill>
                  <a:srgbClr val="4BACC6"/>
                </a:solidFill>
              </a:rPr>
              <a:t>“</a:t>
            </a:r>
            <a:r>
              <a:rPr lang="en-US" altLang="ja-JP" dirty="0">
                <a:solidFill>
                  <a:srgbClr val="4BACC6"/>
                </a:solidFill>
              </a:rPr>
              <a:t>Tiger”</a:t>
            </a:r>
            <a:r>
              <a:rPr lang="en-US" altLang="ja-JP" dirty="0"/>
              <a:t>)</a:t>
            </a:r>
          </a:p>
          <a:p>
            <a:r>
              <a:rPr lang="en-US" altLang="ja-JP" dirty="0"/>
              <a:t>  (.append</a:t>
            </a:r>
            <a:r>
              <a:rPr lang="en-US" altLang="ja-JP" dirty="0" smtClean="0"/>
              <a:t> </a:t>
            </a:r>
            <a:r>
              <a:rPr lang="en-US" altLang="ja-JP" dirty="0" err="1" smtClean="0"/>
              <a:t>sb</a:t>
            </a:r>
            <a:r>
              <a:rPr lang="en-US" altLang="ja-JP" dirty="0" smtClean="0"/>
              <a:t> “</a:t>
            </a:r>
            <a:r>
              <a:rPr lang="en-US" altLang="ja-JP" dirty="0">
                <a:solidFill>
                  <a:srgbClr val="4BACC6"/>
                </a:solidFill>
              </a:rPr>
              <a:t>2010”</a:t>
            </a:r>
            <a:r>
              <a:rPr lang="en-US" altLang="ja-JP" dirty="0"/>
              <a:t>))</a:t>
            </a:r>
          </a:p>
        </p:txBody>
      </p:sp>
      <p:sp>
        <p:nvSpPr>
          <p:cNvPr id="5" name="テキスト ボックス 8"/>
          <p:cNvSpPr txBox="1">
            <a:spLocks noChangeArrowheads="1"/>
          </p:cNvSpPr>
          <p:nvPr/>
        </p:nvSpPr>
        <p:spPr bwMode="auto">
          <a:xfrm>
            <a:off x="202038" y="1873219"/>
            <a:ext cx="3997455" cy="1938992"/>
          </a:xfrm>
          <a:prstGeom prst="rect">
            <a:avLst/>
          </a:prstGeom>
          <a:noFill/>
          <a:ln w="19050">
            <a:solidFill>
              <a:schemeClr val="tx1"/>
            </a:solidFill>
            <a:miter lim="800000"/>
            <a:headEnd/>
            <a:tailEnd/>
          </a:ln>
        </p:spPr>
        <p:txBody>
          <a:bodyPr wrap="square">
            <a:prstTxWarp prst="textNoShape">
              <a:avLst/>
            </a:prstTxWarp>
            <a:spAutoFit/>
          </a:bodyPr>
          <a:lstStyle/>
          <a:p>
            <a:r>
              <a:rPr lang="en-US" altLang="ja-JP" dirty="0" smtClean="0"/>
              <a:t>(</a:t>
            </a:r>
            <a:r>
              <a:rPr lang="en-US" altLang="ja-JP" dirty="0" err="1" smtClean="0">
                <a:solidFill>
                  <a:srgbClr val="8064A2"/>
                </a:solidFill>
              </a:rPr>
              <a:t>doto</a:t>
            </a:r>
            <a:r>
              <a:rPr lang="en-US" altLang="ja-JP" dirty="0" smtClean="0"/>
              <a:t> (</a:t>
            </a:r>
            <a:r>
              <a:rPr lang="en-US" altLang="ja-JP" dirty="0" err="1"/>
              <a:t>StringBuilder</a:t>
            </a:r>
            <a:r>
              <a:rPr lang="en-US" altLang="ja-JP" dirty="0"/>
              <a:t>.</a:t>
            </a:r>
            <a:r>
              <a:rPr lang="en-US" altLang="ja-JP" dirty="0" smtClean="0"/>
              <a:t>)</a:t>
            </a:r>
          </a:p>
          <a:p>
            <a:r>
              <a:rPr lang="en-US" altLang="ja-JP" dirty="0"/>
              <a:t>  (.append</a:t>
            </a:r>
            <a:r>
              <a:rPr lang="en-US" altLang="ja-JP" dirty="0" smtClean="0"/>
              <a:t> </a:t>
            </a:r>
            <a:r>
              <a:rPr lang="en-US" altLang="ja-JP" dirty="0" smtClean="0">
                <a:solidFill>
                  <a:srgbClr val="4BACC6"/>
                </a:solidFill>
              </a:rPr>
              <a:t>“</a:t>
            </a:r>
            <a:r>
              <a:rPr lang="en-US" altLang="ja-JP" dirty="0">
                <a:solidFill>
                  <a:srgbClr val="4BACC6"/>
                </a:solidFill>
              </a:rPr>
              <a:t>Lightweight”</a:t>
            </a:r>
            <a:r>
              <a:rPr lang="en-US" altLang="ja-JP" dirty="0"/>
              <a:t>)</a:t>
            </a:r>
          </a:p>
          <a:p>
            <a:r>
              <a:rPr lang="en-US" altLang="ja-JP" dirty="0"/>
              <a:t>  (.append</a:t>
            </a:r>
            <a:r>
              <a:rPr lang="en-US" altLang="ja-JP" dirty="0" smtClean="0"/>
              <a:t> </a:t>
            </a:r>
            <a:r>
              <a:rPr lang="en-US" altLang="ja-JP" dirty="0" smtClean="0">
                <a:solidFill>
                  <a:srgbClr val="4BACC6"/>
                </a:solidFill>
              </a:rPr>
              <a:t>“</a:t>
            </a:r>
            <a:r>
              <a:rPr lang="en-US" altLang="ja-JP" dirty="0">
                <a:solidFill>
                  <a:srgbClr val="4BACC6"/>
                </a:solidFill>
              </a:rPr>
              <a:t>Language”</a:t>
            </a:r>
            <a:r>
              <a:rPr lang="en-US" altLang="ja-JP" dirty="0"/>
              <a:t>)</a:t>
            </a:r>
          </a:p>
          <a:p>
            <a:r>
              <a:rPr lang="en-US" altLang="ja-JP" dirty="0"/>
              <a:t>  (.append</a:t>
            </a:r>
            <a:r>
              <a:rPr lang="en-US" altLang="ja-JP" dirty="0" smtClean="0"/>
              <a:t> </a:t>
            </a:r>
            <a:r>
              <a:rPr lang="en-US" altLang="ja-JP" dirty="0" smtClean="0">
                <a:solidFill>
                  <a:srgbClr val="4BACC6"/>
                </a:solidFill>
              </a:rPr>
              <a:t>“</a:t>
            </a:r>
            <a:r>
              <a:rPr lang="en-US" altLang="ja-JP" dirty="0">
                <a:solidFill>
                  <a:srgbClr val="4BACC6"/>
                </a:solidFill>
              </a:rPr>
              <a:t>Tiger”</a:t>
            </a:r>
            <a:r>
              <a:rPr lang="en-US" altLang="ja-JP" dirty="0"/>
              <a:t>)</a:t>
            </a:r>
          </a:p>
          <a:p>
            <a:r>
              <a:rPr lang="en-US" altLang="ja-JP" dirty="0"/>
              <a:t>  (.append</a:t>
            </a:r>
            <a:r>
              <a:rPr lang="en-US" altLang="ja-JP" dirty="0" smtClean="0"/>
              <a:t> “</a:t>
            </a:r>
            <a:r>
              <a:rPr lang="en-US" altLang="ja-JP" dirty="0" smtClean="0">
                <a:solidFill>
                  <a:srgbClr val="4BACC6"/>
                </a:solidFill>
              </a:rPr>
              <a:t>2010</a:t>
            </a:r>
            <a:r>
              <a:rPr lang="en-US" altLang="ja-JP" dirty="0">
                <a:solidFill>
                  <a:srgbClr val="4BACC6"/>
                </a:solidFill>
              </a:rPr>
              <a:t>”</a:t>
            </a:r>
            <a:r>
              <a:rPr lang="en-US" altLang="ja-JP" dirty="0"/>
              <a:t>))</a:t>
            </a:r>
          </a:p>
        </p:txBody>
      </p:sp>
      <p:sp>
        <p:nvSpPr>
          <p:cNvPr id="6" name="テキスト ボックス 5"/>
          <p:cNvSpPr txBox="1"/>
          <p:nvPr/>
        </p:nvSpPr>
        <p:spPr>
          <a:xfrm>
            <a:off x="4415962" y="3131376"/>
            <a:ext cx="4270838" cy="1938992"/>
          </a:xfrm>
          <a:prstGeom prst="rect">
            <a:avLst/>
          </a:prstGeom>
          <a:noFill/>
        </p:spPr>
        <p:txBody>
          <a:bodyPr wrap="square" rtlCol="0">
            <a:spAutoFit/>
          </a:bodyPr>
          <a:lstStyle/>
          <a:p>
            <a:r>
              <a:rPr lang="ja-JP" altLang="en-US" dirty="0" smtClean="0"/>
              <a:t>コンパイル時に</a:t>
            </a:r>
            <a:endParaRPr lang="en-US" altLang="ja-JP" dirty="0" smtClean="0"/>
          </a:p>
          <a:p>
            <a:r>
              <a:rPr lang="en-US" altLang="ja-JP" dirty="0" smtClean="0"/>
              <a:t>1</a:t>
            </a:r>
            <a:r>
              <a:rPr lang="ja-JP" altLang="en-US" dirty="0" smtClean="0"/>
              <a:t>つ目の式の結果を一時変数に束縛し、</a:t>
            </a:r>
            <a:endParaRPr lang="en-US" altLang="ja-JP" dirty="0" smtClean="0"/>
          </a:p>
          <a:p>
            <a:r>
              <a:rPr lang="en-US" altLang="ja-JP" dirty="0" smtClean="0"/>
              <a:t>2</a:t>
            </a:r>
            <a:r>
              <a:rPr lang="ja-JP" altLang="en-US" dirty="0" smtClean="0"/>
              <a:t>つ目以降の式の</a:t>
            </a:r>
            <a:r>
              <a:rPr lang="en-US" altLang="ja-JP" dirty="0" smtClean="0"/>
              <a:t>2</a:t>
            </a:r>
            <a:r>
              <a:rPr lang="ja-JP" altLang="en-US" dirty="0" smtClean="0"/>
              <a:t>番目の要素に挿入した形で評価する</a:t>
            </a:r>
            <a:endParaRPr kumimoji="1" lang="ja-JP" altLang="en-US" dirty="0"/>
          </a:p>
        </p:txBody>
      </p:sp>
      <p:sp>
        <p:nvSpPr>
          <p:cNvPr id="7" name="テキスト ボックス 6"/>
          <p:cNvSpPr txBox="1"/>
          <p:nvPr/>
        </p:nvSpPr>
        <p:spPr>
          <a:xfrm>
            <a:off x="1088678" y="1296114"/>
            <a:ext cx="2038138" cy="584776"/>
          </a:xfrm>
          <a:prstGeom prst="rect">
            <a:avLst/>
          </a:prstGeom>
          <a:noFill/>
        </p:spPr>
        <p:txBody>
          <a:bodyPr wrap="none" rtlCol="0">
            <a:spAutoFit/>
          </a:bodyPr>
          <a:lstStyle/>
          <a:p>
            <a:r>
              <a:rPr kumimoji="1" lang="en-US" altLang="ja-JP" sz="3200" dirty="0" err="1" smtClean="0"/>
              <a:t>doto</a:t>
            </a:r>
            <a:r>
              <a:rPr kumimoji="1" lang="ja-JP" altLang="en-US" sz="3200" dirty="0" smtClean="0"/>
              <a:t>マクロ</a:t>
            </a:r>
            <a:endParaRPr kumimoji="1" lang="ja-JP" altLang="en-US" sz="3200" dirty="0"/>
          </a:p>
        </p:txBody>
      </p:sp>
      <p:cxnSp>
        <p:nvCxnSpPr>
          <p:cNvPr id="9" name="カギ線コネクタ 8"/>
          <p:cNvCxnSpPr>
            <a:stCxn id="5" idx="3"/>
            <a:endCxn id="6" idx="0"/>
          </p:cNvCxnSpPr>
          <p:nvPr/>
        </p:nvCxnSpPr>
        <p:spPr>
          <a:xfrm>
            <a:off x="4199493" y="2842715"/>
            <a:ext cx="2351888" cy="288661"/>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カギ線コネクタ 12"/>
          <p:cNvCxnSpPr>
            <a:stCxn id="6" idx="2"/>
            <a:endCxn id="4" idx="3"/>
          </p:cNvCxnSpPr>
          <p:nvPr/>
        </p:nvCxnSpPr>
        <p:spPr>
          <a:xfrm rot="5400000">
            <a:off x="5254114" y="4015749"/>
            <a:ext cx="242648" cy="235188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en-US" altLang="ja-JP" dirty="0" smtClean="0"/>
              <a:t>DSL</a:t>
            </a:r>
            <a:endParaRPr lang="ja-JP" altLang="en-US" dirty="0"/>
          </a:p>
        </p:txBody>
      </p:sp>
      <p:sp>
        <p:nvSpPr>
          <p:cNvPr id="21508" name="テキスト ボックス 3"/>
          <p:cNvSpPr txBox="1">
            <a:spLocks noChangeArrowheads="1"/>
          </p:cNvSpPr>
          <p:nvPr/>
        </p:nvSpPr>
        <p:spPr bwMode="auto">
          <a:xfrm>
            <a:off x="728663" y="2101056"/>
            <a:ext cx="7697787" cy="4154488"/>
          </a:xfrm>
          <a:prstGeom prst="rect">
            <a:avLst/>
          </a:prstGeom>
          <a:noFill/>
          <a:ln w="9525">
            <a:noFill/>
            <a:miter lim="800000"/>
            <a:headEnd/>
            <a:tailEnd/>
          </a:ln>
        </p:spPr>
        <p:txBody>
          <a:bodyPr>
            <a:prstTxWarp prst="textNoShape">
              <a:avLst/>
            </a:prstTxWarp>
            <a:spAutoFit/>
          </a:bodyPr>
          <a:lstStyle/>
          <a:p>
            <a:r>
              <a:rPr lang="en-US" altLang="ja-JP" dirty="0"/>
              <a:t>(</a:t>
            </a:r>
            <a:r>
              <a:rPr lang="en-US" altLang="ja-JP" dirty="0">
                <a:solidFill>
                  <a:srgbClr val="8064A2"/>
                </a:solidFill>
              </a:rPr>
              <a:t>def</a:t>
            </a:r>
            <a:r>
              <a:rPr lang="en-US" altLang="ja-JP" dirty="0"/>
              <a:t> </a:t>
            </a:r>
            <a:r>
              <a:rPr lang="en-US" altLang="ja-JP" dirty="0" err="1"/>
              <a:t>langs</a:t>
            </a:r>
            <a:r>
              <a:rPr lang="en-US" altLang="ja-JP" dirty="0"/>
              <a:t> '(</a:t>
            </a:r>
            <a:r>
              <a:rPr lang="en-US" altLang="ja-JP" dirty="0">
                <a:solidFill>
                  <a:srgbClr val="4BACC6"/>
                </a:solidFill>
              </a:rPr>
              <a:t>"Perl" "PHP" "Python" "Ruby" "</a:t>
            </a:r>
            <a:r>
              <a:rPr lang="en-US" altLang="ja-JP" dirty="0" err="1">
                <a:solidFill>
                  <a:srgbClr val="4BACC6"/>
                </a:solidFill>
              </a:rPr>
              <a:t>Clojure</a:t>
            </a:r>
            <a:r>
              <a:rPr lang="en-US" altLang="ja-JP" dirty="0">
                <a:solidFill>
                  <a:srgbClr val="4BACC6"/>
                </a:solidFill>
              </a:rPr>
              <a:t>" "HTML5" "</a:t>
            </a:r>
            <a:r>
              <a:rPr lang="en-US" altLang="ja-JP" dirty="0" err="1">
                <a:solidFill>
                  <a:srgbClr val="4BACC6"/>
                </a:solidFill>
              </a:rPr>
              <a:t>Scala</a:t>
            </a:r>
            <a:r>
              <a:rPr lang="en-US" altLang="ja-JP" dirty="0">
                <a:solidFill>
                  <a:srgbClr val="4BACC6"/>
                </a:solidFill>
              </a:rPr>
              <a:t>"</a:t>
            </a:r>
            <a:r>
              <a:rPr lang="en-US" altLang="ja-JP" dirty="0"/>
              <a:t>))</a:t>
            </a:r>
          </a:p>
          <a:p>
            <a:endParaRPr lang="en-US" altLang="ja-JP" dirty="0"/>
          </a:p>
          <a:p>
            <a:r>
              <a:rPr lang="en-US" altLang="ja-JP" dirty="0">
                <a:solidFill>
                  <a:srgbClr val="F79646"/>
                </a:solidFill>
              </a:rPr>
              <a:t>;; </a:t>
            </a:r>
            <a:r>
              <a:rPr lang="ja-JP" altLang="en-US" sz="1800" dirty="0">
                <a:solidFill>
                  <a:srgbClr val="F79646"/>
                </a:solidFill>
              </a:rPr>
              <a:t>シーケンスから条件を満たすものをソート後、変換して返却する</a:t>
            </a:r>
            <a:r>
              <a:rPr lang="en-US" altLang="ja-JP" sz="1800" dirty="0">
                <a:solidFill>
                  <a:srgbClr val="F79646"/>
                </a:solidFill>
              </a:rPr>
              <a:t>from</a:t>
            </a:r>
            <a:r>
              <a:rPr lang="ja-JP" altLang="en-US" sz="1800" dirty="0">
                <a:solidFill>
                  <a:srgbClr val="F79646"/>
                </a:solidFill>
              </a:rPr>
              <a:t>構文</a:t>
            </a:r>
            <a:endParaRPr lang="en-US" altLang="ja-JP" sz="1800" dirty="0">
              <a:solidFill>
                <a:srgbClr val="F79646"/>
              </a:solidFill>
            </a:endParaRPr>
          </a:p>
          <a:p>
            <a:r>
              <a:rPr lang="en-US" altLang="ja-JP" dirty="0"/>
              <a:t>(</a:t>
            </a:r>
            <a:r>
              <a:rPr lang="en-US" altLang="ja-JP" dirty="0">
                <a:solidFill>
                  <a:srgbClr val="8064A2"/>
                </a:solidFill>
              </a:rPr>
              <a:t>from</a:t>
            </a:r>
            <a:r>
              <a:rPr lang="en-US" altLang="ja-JP" dirty="0"/>
              <a:t> </a:t>
            </a:r>
            <a:r>
              <a:rPr lang="en-US" altLang="ja-JP" dirty="0" err="1"/>
              <a:t>lang</a:t>
            </a:r>
            <a:r>
              <a:rPr lang="en-US" altLang="ja-JP" dirty="0"/>
              <a:t> in </a:t>
            </a:r>
            <a:r>
              <a:rPr lang="en-US" altLang="ja-JP" dirty="0" err="1"/>
              <a:t>langs</a:t>
            </a:r>
            <a:endParaRPr lang="en-US" altLang="ja-JP" dirty="0"/>
          </a:p>
          <a:p>
            <a:r>
              <a:rPr lang="en-US" altLang="ja-JP" dirty="0"/>
              <a:t>         where (.</a:t>
            </a:r>
            <a:r>
              <a:rPr lang="en-US" altLang="ja-JP" dirty="0" err="1"/>
              <a:t>startsWith</a:t>
            </a:r>
            <a:r>
              <a:rPr lang="en-US" altLang="ja-JP" dirty="0"/>
              <a:t> </a:t>
            </a:r>
            <a:r>
              <a:rPr lang="en-US" altLang="ja-JP" dirty="0" err="1"/>
              <a:t>lang</a:t>
            </a:r>
            <a:r>
              <a:rPr lang="en-US" altLang="ja-JP" dirty="0"/>
              <a:t> </a:t>
            </a:r>
            <a:r>
              <a:rPr lang="en-US" altLang="ja-JP" dirty="0">
                <a:solidFill>
                  <a:srgbClr val="4BACC6"/>
                </a:solidFill>
              </a:rPr>
              <a:t>"P"</a:t>
            </a:r>
            <a:r>
              <a:rPr lang="en-US" altLang="ja-JP" dirty="0"/>
              <a:t>)</a:t>
            </a:r>
          </a:p>
          <a:p>
            <a:r>
              <a:rPr lang="en-US" altLang="ja-JP" dirty="0"/>
              <a:t>         </a:t>
            </a:r>
            <a:r>
              <a:rPr lang="en-US" altLang="ja-JP" dirty="0" err="1"/>
              <a:t>orderby</a:t>
            </a:r>
            <a:r>
              <a:rPr lang="en-US" altLang="ja-JP" dirty="0"/>
              <a:t> (</a:t>
            </a:r>
            <a:r>
              <a:rPr lang="en-US" altLang="ja-JP" dirty="0">
                <a:solidFill>
                  <a:srgbClr val="8064A2"/>
                </a:solidFill>
              </a:rPr>
              <a:t>count</a:t>
            </a:r>
            <a:r>
              <a:rPr lang="en-US" altLang="ja-JP" dirty="0"/>
              <a:t> </a:t>
            </a:r>
            <a:r>
              <a:rPr lang="en-US" altLang="ja-JP" dirty="0" err="1"/>
              <a:t>lang</a:t>
            </a:r>
            <a:r>
              <a:rPr lang="en-US" altLang="ja-JP" dirty="0"/>
              <a:t>)</a:t>
            </a:r>
          </a:p>
          <a:p>
            <a:r>
              <a:rPr lang="en-US" altLang="ja-JP" dirty="0"/>
              <a:t>         select (.</a:t>
            </a:r>
            <a:r>
              <a:rPr lang="en-US" altLang="ja-JP" dirty="0" err="1"/>
              <a:t>toLowerCase</a:t>
            </a:r>
            <a:r>
              <a:rPr lang="en-US" altLang="ja-JP" dirty="0"/>
              <a:t> </a:t>
            </a:r>
            <a:r>
              <a:rPr lang="en-US" altLang="ja-JP" dirty="0" err="1"/>
              <a:t>lang</a:t>
            </a:r>
            <a:r>
              <a:rPr lang="en-US" altLang="ja-JP" dirty="0"/>
              <a:t>))</a:t>
            </a:r>
          </a:p>
          <a:p>
            <a:endParaRPr lang="en-US" altLang="ja-JP" dirty="0"/>
          </a:p>
          <a:p>
            <a:r>
              <a:rPr lang="en-US" altLang="ja-JP" dirty="0">
                <a:solidFill>
                  <a:srgbClr val="F79646"/>
                </a:solidFill>
              </a:rPr>
              <a:t>;; -&gt; ("</a:t>
            </a:r>
            <a:r>
              <a:rPr lang="en-US" altLang="ja-JP" dirty="0" err="1">
                <a:solidFill>
                  <a:srgbClr val="F79646"/>
                </a:solidFill>
              </a:rPr>
              <a:t>php</a:t>
            </a:r>
            <a:r>
              <a:rPr lang="en-US" altLang="ja-JP" dirty="0">
                <a:solidFill>
                  <a:srgbClr val="F79646"/>
                </a:solidFill>
              </a:rPr>
              <a:t>" "</a:t>
            </a:r>
            <a:r>
              <a:rPr lang="en-US" altLang="ja-JP" dirty="0" err="1">
                <a:solidFill>
                  <a:srgbClr val="F79646"/>
                </a:solidFill>
              </a:rPr>
              <a:t>perl</a:t>
            </a:r>
            <a:r>
              <a:rPr lang="en-US" altLang="ja-JP" dirty="0">
                <a:solidFill>
                  <a:srgbClr val="F79646"/>
                </a:solidFill>
              </a:rPr>
              <a:t>" "python")</a:t>
            </a:r>
          </a:p>
          <a:p>
            <a:endParaRPr lang="ja-JP" altLang="en-US" dirty="0"/>
          </a:p>
        </p:txBody>
      </p:sp>
      <p:grpSp>
        <p:nvGrpSpPr>
          <p:cNvPr id="16" name="グループ化 15"/>
          <p:cNvGrpSpPr>
            <a:grpSpLocks/>
          </p:cNvGrpSpPr>
          <p:nvPr/>
        </p:nvGrpSpPr>
        <p:grpSpPr bwMode="auto">
          <a:xfrm>
            <a:off x="5324475" y="3528508"/>
            <a:ext cx="3281363" cy="461963"/>
            <a:chOff x="5324020" y="4178798"/>
            <a:chExt cx="3281588" cy="461665"/>
          </a:xfrm>
        </p:grpSpPr>
        <p:cxnSp>
          <p:nvCxnSpPr>
            <p:cNvPr id="8" name="直線矢印コネクタ 7"/>
            <p:cNvCxnSpPr>
              <a:cxnSpLocks noChangeShapeType="1"/>
            </p:cNvCxnSpPr>
            <p:nvPr/>
          </p:nvCxnSpPr>
          <p:spPr bwMode="auto">
            <a:xfrm flipH="1" flipV="1">
              <a:off x="5324020" y="4410423"/>
              <a:ext cx="820794"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sp>
          <p:nvSpPr>
            <p:cNvPr id="21520" name="テキスト ボックス 8"/>
            <p:cNvSpPr txBox="1">
              <a:spLocks noChangeArrowheads="1"/>
            </p:cNvSpPr>
            <p:nvPr/>
          </p:nvSpPr>
          <p:spPr bwMode="auto">
            <a:xfrm>
              <a:off x="6272606" y="4178798"/>
              <a:ext cx="2333002" cy="461665"/>
            </a:xfrm>
            <a:prstGeom prst="rect">
              <a:avLst/>
            </a:prstGeom>
            <a:noFill/>
            <a:ln w="9525">
              <a:noFill/>
              <a:miter lim="800000"/>
              <a:headEnd/>
              <a:tailEnd/>
            </a:ln>
          </p:spPr>
          <p:txBody>
            <a:bodyPr>
              <a:prstTxWarp prst="textNoShape">
                <a:avLst/>
              </a:prstTxWarp>
              <a:spAutoFit/>
            </a:bodyPr>
            <a:lstStyle/>
            <a:p>
              <a:r>
                <a:rPr lang="en-US" altLang="ja-JP" dirty="0" err="1"/>
                <a:t>langs</a:t>
              </a:r>
              <a:r>
                <a:rPr lang="ja-JP" altLang="en-US" dirty="0"/>
                <a:t>の中から</a:t>
              </a:r>
            </a:p>
          </p:txBody>
        </p:sp>
      </p:grpSp>
      <p:grpSp>
        <p:nvGrpSpPr>
          <p:cNvPr id="17" name="グループ化 16"/>
          <p:cNvGrpSpPr>
            <a:grpSpLocks/>
          </p:cNvGrpSpPr>
          <p:nvPr/>
        </p:nvGrpSpPr>
        <p:grpSpPr bwMode="auto">
          <a:xfrm>
            <a:off x="5318125" y="3929039"/>
            <a:ext cx="3586163" cy="460375"/>
            <a:chOff x="5318313" y="4563462"/>
            <a:chExt cx="3586398" cy="461665"/>
          </a:xfrm>
        </p:grpSpPr>
        <p:cxnSp>
          <p:nvCxnSpPr>
            <p:cNvPr id="12" name="直線矢印コネクタ 11"/>
            <p:cNvCxnSpPr>
              <a:cxnSpLocks noChangeShapeType="1"/>
            </p:cNvCxnSpPr>
            <p:nvPr/>
          </p:nvCxnSpPr>
          <p:spPr bwMode="auto">
            <a:xfrm flipH="1">
              <a:off x="5318313" y="4794294"/>
              <a:ext cx="825554"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sp>
          <p:nvSpPr>
            <p:cNvPr id="21518" name="テキスト ボックス 12"/>
            <p:cNvSpPr txBox="1">
              <a:spLocks noChangeArrowheads="1"/>
            </p:cNvSpPr>
            <p:nvPr/>
          </p:nvSpPr>
          <p:spPr bwMode="auto">
            <a:xfrm>
              <a:off x="6272606" y="4563462"/>
              <a:ext cx="2632105" cy="461665"/>
            </a:xfrm>
            <a:prstGeom prst="rect">
              <a:avLst/>
            </a:prstGeom>
            <a:noFill/>
            <a:ln w="9525">
              <a:noFill/>
              <a:miter lim="800000"/>
              <a:headEnd/>
              <a:tailEnd/>
            </a:ln>
          </p:spPr>
          <p:txBody>
            <a:bodyPr>
              <a:prstTxWarp prst="textNoShape">
                <a:avLst/>
              </a:prstTxWarp>
              <a:spAutoFit/>
            </a:bodyPr>
            <a:lstStyle/>
            <a:p>
              <a:r>
                <a:rPr lang="en-US" altLang="ja-JP"/>
                <a:t>P</a:t>
              </a:r>
              <a:r>
                <a:rPr lang="ja-JP" altLang="en-US"/>
                <a:t>から始まるものを</a:t>
              </a:r>
            </a:p>
          </p:txBody>
        </p:sp>
      </p:grpSp>
      <p:grpSp>
        <p:nvGrpSpPr>
          <p:cNvPr id="22" name="グループ化 21"/>
          <p:cNvGrpSpPr>
            <a:grpSpLocks/>
          </p:cNvGrpSpPr>
          <p:nvPr/>
        </p:nvGrpSpPr>
        <p:grpSpPr bwMode="auto">
          <a:xfrm>
            <a:off x="5318125" y="4288921"/>
            <a:ext cx="3586163" cy="460375"/>
            <a:chOff x="5318312" y="4938052"/>
            <a:chExt cx="3586399" cy="461665"/>
          </a:xfrm>
        </p:grpSpPr>
        <p:cxnSp>
          <p:nvCxnSpPr>
            <p:cNvPr id="18" name="直線矢印コネクタ 17"/>
            <p:cNvCxnSpPr>
              <a:cxnSpLocks noChangeShapeType="1"/>
            </p:cNvCxnSpPr>
            <p:nvPr/>
          </p:nvCxnSpPr>
          <p:spPr bwMode="auto">
            <a:xfrm flipH="1">
              <a:off x="5318312" y="5168884"/>
              <a:ext cx="825554"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sp>
          <p:nvSpPr>
            <p:cNvPr id="21516" name="テキスト ボックス 18"/>
            <p:cNvSpPr txBox="1">
              <a:spLocks noChangeArrowheads="1"/>
            </p:cNvSpPr>
            <p:nvPr/>
          </p:nvSpPr>
          <p:spPr bwMode="auto">
            <a:xfrm>
              <a:off x="6272606" y="4938052"/>
              <a:ext cx="2632105" cy="461665"/>
            </a:xfrm>
            <a:prstGeom prst="rect">
              <a:avLst/>
            </a:prstGeom>
            <a:noFill/>
            <a:ln w="9525">
              <a:noFill/>
              <a:miter lim="800000"/>
              <a:headEnd/>
              <a:tailEnd/>
            </a:ln>
          </p:spPr>
          <p:txBody>
            <a:bodyPr>
              <a:prstTxWarp prst="textNoShape">
                <a:avLst/>
              </a:prstTxWarp>
              <a:spAutoFit/>
            </a:bodyPr>
            <a:lstStyle/>
            <a:p>
              <a:r>
                <a:rPr lang="zh-TW" altLang="en-US" dirty="0"/>
                <a:t>文字列長昇順</a:t>
              </a:r>
              <a:r>
                <a:rPr lang="ja-JP" altLang="en-US" dirty="0"/>
                <a:t>で</a:t>
              </a:r>
            </a:p>
          </p:txBody>
        </p:sp>
      </p:grpSp>
      <p:grpSp>
        <p:nvGrpSpPr>
          <p:cNvPr id="23" name="グループ化 22"/>
          <p:cNvGrpSpPr>
            <a:grpSpLocks/>
          </p:cNvGrpSpPr>
          <p:nvPr/>
        </p:nvGrpSpPr>
        <p:grpSpPr bwMode="auto">
          <a:xfrm>
            <a:off x="5318125" y="4628646"/>
            <a:ext cx="3586163" cy="830262"/>
            <a:chOff x="5318311" y="5278460"/>
            <a:chExt cx="3586400" cy="830997"/>
          </a:xfrm>
        </p:grpSpPr>
        <p:cxnSp>
          <p:nvCxnSpPr>
            <p:cNvPr id="20" name="直線矢印コネクタ 19"/>
            <p:cNvCxnSpPr>
              <a:cxnSpLocks noChangeShapeType="1"/>
            </p:cNvCxnSpPr>
            <p:nvPr/>
          </p:nvCxnSpPr>
          <p:spPr bwMode="auto">
            <a:xfrm flipH="1">
              <a:off x="5318311" y="5508851"/>
              <a:ext cx="825555"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p:spPr>
        </p:cxnSp>
        <p:sp>
          <p:nvSpPr>
            <p:cNvPr id="21514" name="テキスト ボックス 20"/>
            <p:cNvSpPr txBox="1">
              <a:spLocks noChangeArrowheads="1"/>
            </p:cNvSpPr>
            <p:nvPr/>
          </p:nvSpPr>
          <p:spPr bwMode="auto">
            <a:xfrm>
              <a:off x="6272606" y="5278460"/>
              <a:ext cx="2632105" cy="830997"/>
            </a:xfrm>
            <a:prstGeom prst="rect">
              <a:avLst/>
            </a:prstGeom>
            <a:noFill/>
            <a:ln w="9525">
              <a:noFill/>
              <a:miter lim="800000"/>
              <a:headEnd/>
              <a:tailEnd/>
            </a:ln>
          </p:spPr>
          <p:txBody>
            <a:bodyPr>
              <a:prstTxWarp prst="textNoShape">
                <a:avLst/>
              </a:prstTxWarp>
              <a:spAutoFit/>
            </a:bodyPr>
            <a:lstStyle/>
            <a:p>
              <a:r>
                <a:rPr lang="ja-JP" altLang="en-US"/>
                <a:t>小文字に変換して</a:t>
              </a:r>
              <a:endParaRPr lang="en-US" altLang="ja-JP"/>
            </a:p>
            <a:p>
              <a:r>
                <a:rPr lang="ja-JP" altLang="en-US"/>
                <a:t>取り出す</a:t>
              </a:r>
            </a:p>
          </p:txBody>
        </p:sp>
      </p:grpSp>
      <p:sp>
        <p:nvSpPr>
          <p:cNvPr id="19" name="テキスト ボックス 18"/>
          <p:cNvSpPr txBox="1"/>
          <p:nvPr/>
        </p:nvSpPr>
        <p:spPr>
          <a:xfrm>
            <a:off x="331913" y="6166420"/>
            <a:ext cx="8426450" cy="584776"/>
          </a:xfrm>
          <a:prstGeom prst="rect">
            <a:avLst/>
          </a:prstGeom>
          <a:noFill/>
        </p:spPr>
        <p:txBody>
          <a:bodyPr wrap="square" rtlCol="0">
            <a:spAutoFit/>
          </a:bodyPr>
          <a:lstStyle/>
          <a:p>
            <a:r>
              <a:rPr lang="ja-JP" altLang="en-US" sz="1600" dirty="0" smtClean="0"/>
              <a:t>元ネタ　</a:t>
            </a:r>
            <a:r>
              <a:rPr lang="en-US" altLang="ja-JP" sz="1600" dirty="0" smtClean="0">
                <a:hlinkClick r:id="rId2"/>
              </a:rPr>
              <a:t>http://www.slideshare.net/pcalcado/lisp-macros-in-20-minutes-featuring-clojure-presentation</a:t>
            </a:r>
            <a:r>
              <a:rPr lang="en-US" altLang="ja-JP" sz="1600" dirty="0" smtClean="0"/>
              <a:t> </a:t>
            </a:r>
            <a:endParaRPr kumimoji="1" lang="ja-JP"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タイトル 3"/>
          <p:cNvSpPr>
            <a:spLocks noGrp="1"/>
          </p:cNvSpPr>
          <p:nvPr>
            <p:ph type="ctrTitle"/>
          </p:nvPr>
        </p:nvSpPr>
        <p:spPr/>
        <p:txBody>
          <a:bodyPr/>
          <a:lstStyle/>
          <a:p>
            <a:pPr eaLnBrk="1" hangingPunct="1"/>
            <a:r>
              <a:rPr lang="ja-JP" altLang="en-US" dirty="0" smtClean="0"/>
              <a:t>スライド</a:t>
            </a:r>
            <a:r>
              <a:rPr lang="en-US" altLang="ja-JP" dirty="0" smtClean="0"/>
              <a:t>50</a:t>
            </a:r>
            <a:r>
              <a:rPr lang="ja-JP" altLang="en-US" dirty="0" smtClean="0"/>
              <a:t>ページも</a:t>
            </a:r>
            <a:r>
              <a:rPr lang="ja-JP" altLang="en-US" smtClean="0"/>
              <a:t>あります</a:t>
            </a:r>
            <a:r>
              <a:rPr lang="ja-JP" altLang="en-US" smtClean="0"/>
              <a:t>ｗ</a:t>
            </a:r>
            <a:endParaRPr lang="ja-JP" altLang="en-US" dirty="0"/>
          </a:p>
        </p:txBody>
      </p:sp>
      <p:sp>
        <p:nvSpPr>
          <p:cNvPr id="5" name="サブタイトル 4"/>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pPr eaLnBrk="1" hangingPunct="1"/>
            <a:r>
              <a:rPr lang="en-US" altLang="ja-JP" dirty="0" smtClean="0"/>
              <a:t>DSL</a:t>
            </a:r>
            <a:endParaRPr lang="ja-JP" altLang="en-US" dirty="0"/>
          </a:p>
        </p:txBody>
      </p:sp>
      <p:sp>
        <p:nvSpPr>
          <p:cNvPr id="22531" name="コンテンツ プレースホルダ 2"/>
          <p:cNvSpPr>
            <a:spLocks noGrp="1"/>
          </p:cNvSpPr>
          <p:nvPr>
            <p:ph idx="1"/>
          </p:nvPr>
        </p:nvSpPr>
        <p:spPr>
          <a:xfrm>
            <a:off x="457200" y="1600200"/>
            <a:ext cx="8229600" cy="676275"/>
          </a:xfrm>
        </p:spPr>
        <p:txBody>
          <a:bodyPr/>
          <a:lstStyle/>
          <a:p>
            <a:pPr eaLnBrk="1" hangingPunct="1"/>
            <a:r>
              <a:rPr lang="en-US" altLang="ja-JP" dirty="0" smtClean="0"/>
              <a:t>macro</a:t>
            </a:r>
            <a:r>
              <a:rPr lang="ja-JP" altLang="en-US" dirty="0" smtClean="0"/>
              <a:t>定義で実現</a:t>
            </a:r>
            <a:endParaRPr lang="en-US" altLang="ja-JP" dirty="0" smtClean="0"/>
          </a:p>
        </p:txBody>
      </p:sp>
      <p:sp>
        <p:nvSpPr>
          <p:cNvPr id="22532" name="テキスト ボックス 3"/>
          <p:cNvSpPr txBox="1">
            <a:spLocks noChangeArrowheads="1"/>
          </p:cNvSpPr>
          <p:nvPr/>
        </p:nvSpPr>
        <p:spPr bwMode="auto">
          <a:xfrm>
            <a:off x="0" y="2601913"/>
            <a:ext cx="9144000" cy="1939925"/>
          </a:xfrm>
          <a:prstGeom prst="rect">
            <a:avLst/>
          </a:prstGeom>
          <a:noFill/>
          <a:ln w="9525">
            <a:noFill/>
            <a:miter lim="800000"/>
            <a:headEnd/>
            <a:tailEnd/>
          </a:ln>
        </p:spPr>
        <p:txBody>
          <a:bodyPr>
            <a:prstTxWarp prst="textNoShape">
              <a:avLst/>
            </a:prstTxWarp>
            <a:spAutoFit/>
          </a:bodyPr>
          <a:lstStyle/>
          <a:p>
            <a:r>
              <a:rPr lang="en-US" altLang="ja-JP"/>
              <a:t>(</a:t>
            </a:r>
            <a:r>
              <a:rPr lang="en-US" altLang="ja-JP">
                <a:solidFill>
                  <a:srgbClr val="8064A2"/>
                </a:solidFill>
              </a:rPr>
              <a:t>defmacro</a:t>
            </a:r>
            <a:r>
              <a:rPr lang="en-US" altLang="ja-JP"/>
              <a:t> from [var _ coll _ condition _ ordering _ desired-map]</a:t>
            </a:r>
          </a:p>
          <a:p>
            <a:r>
              <a:rPr lang="en-US" altLang="ja-JP"/>
              <a:t>  `(</a:t>
            </a:r>
            <a:r>
              <a:rPr lang="en-US" altLang="ja-JP">
                <a:solidFill>
                  <a:srgbClr val="8064A2"/>
                </a:solidFill>
              </a:rPr>
              <a:t>map</a:t>
            </a:r>
            <a:r>
              <a:rPr lang="en-US" altLang="ja-JP"/>
              <a:t> (</a:t>
            </a:r>
            <a:r>
              <a:rPr lang="en-US" altLang="ja-JP">
                <a:solidFill>
                  <a:srgbClr val="8064A2"/>
                </a:solidFill>
              </a:rPr>
              <a:t>fn</a:t>
            </a:r>
            <a:r>
              <a:rPr lang="en-US" altLang="ja-JP"/>
              <a:t> [~var] ~desired-map)</a:t>
            </a:r>
          </a:p>
          <a:p>
            <a:r>
              <a:rPr lang="en-US" altLang="ja-JP"/>
              <a:t>	       (</a:t>
            </a:r>
            <a:r>
              <a:rPr lang="en-US" altLang="ja-JP">
                <a:solidFill>
                  <a:srgbClr val="8064A2"/>
                </a:solidFill>
              </a:rPr>
              <a:t>sort-by </a:t>
            </a:r>
            <a:r>
              <a:rPr lang="en-US" altLang="ja-JP"/>
              <a:t>(</a:t>
            </a:r>
            <a:r>
              <a:rPr lang="en-US" altLang="ja-JP">
                <a:solidFill>
                  <a:srgbClr val="8064A2"/>
                </a:solidFill>
              </a:rPr>
              <a:t>fn</a:t>
            </a:r>
            <a:r>
              <a:rPr lang="en-US" altLang="ja-JP"/>
              <a:t> [~var] ~ordering)</a:t>
            </a:r>
          </a:p>
          <a:p>
            <a:r>
              <a:rPr lang="en-US" altLang="ja-JP"/>
              <a:t>                         (</a:t>
            </a:r>
            <a:r>
              <a:rPr lang="en-US" altLang="ja-JP">
                <a:solidFill>
                  <a:srgbClr val="8064A2"/>
                </a:solidFill>
              </a:rPr>
              <a:t>filter</a:t>
            </a:r>
            <a:r>
              <a:rPr lang="en-US" altLang="ja-JP"/>
              <a:t> (</a:t>
            </a:r>
            <a:r>
              <a:rPr lang="en-US" altLang="ja-JP">
                <a:solidFill>
                  <a:srgbClr val="8064A2"/>
                </a:solidFill>
              </a:rPr>
              <a:t>fn</a:t>
            </a:r>
            <a:r>
              <a:rPr lang="en-US" altLang="ja-JP"/>
              <a:t> [~var] ~condition) ~coll))))</a:t>
            </a:r>
          </a:p>
          <a:p>
            <a:endParaRPr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pPr eaLnBrk="1" hangingPunct="1"/>
            <a:r>
              <a:rPr lang="en-US" altLang="ja-JP" dirty="0" smtClean="0"/>
              <a:t>DSL</a:t>
            </a:r>
            <a:endParaRPr lang="ja-JP" altLang="en-US" dirty="0"/>
          </a:p>
        </p:txBody>
      </p:sp>
      <p:sp>
        <p:nvSpPr>
          <p:cNvPr id="23555" name="テキスト ボックス 3"/>
          <p:cNvSpPr txBox="1">
            <a:spLocks noChangeArrowheads="1"/>
          </p:cNvSpPr>
          <p:nvPr/>
        </p:nvSpPr>
        <p:spPr bwMode="auto">
          <a:xfrm>
            <a:off x="0" y="1673225"/>
            <a:ext cx="9144000" cy="3046413"/>
          </a:xfrm>
          <a:prstGeom prst="rect">
            <a:avLst/>
          </a:prstGeom>
          <a:noFill/>
          <a:ln w="9525">
            <a:noFill/>
            <a:miter lim="800000"/>
            <a:headEnd/>
            <a:tailEnd/>
          </a:ln>
        </p:spPr>
        <p:txBody>
          <a:bodyPr>
            <a:prstTxWarp prst="textNoShape">
              <a:avLst/>
            </a:prstTxWarp>
            <a:spAutoFit/>
          </a:bodyPr>
          <a:lstStyle/>
          <a:p>
            <a:r>
              <a:rPr lang="en-US" altLang="ja-JP"/>
              <a:t>(</a:t>
            </a:r>
            <a:r>
              <a:rPr lang="en-US" altLang="ja-JP">
                <a:solidFill>
                  <a:srgbClr val="8064A2"/>
                </a:solidFill>
              </a:rPr>
              <a:t>from</a:t>
            </a:r>
            <a:r>
              <a:rPr lang="en-US" altLang="ja-JP"/>
              <a:t> </a:t>
            </a:r>
            <a:r>
              <a:rPr lang="en-US" altLang="ja-JP">
                <a:solidFill>
                  <a:srgbClr val="FF0000"/>
                </a:solidFill>
              </a:rPr>
              <a:t>lang</a:t>
            </a:r>
            <a:r>
              <a:rPr lang="en-US" altLang="ja-JP"/>
              <a:t> in </a:t>
            </a:r>
            <a:r>
              <a:rPr lang="en-US" altLang="ja-JP">
                <a:solidFill>
                  <a:srgbClr val="FF6600"/>
                </a:solidFill>
              </a:rPr>
              <a:t>langs</a:t>
            </a:r>
            <a:r>
              <a:rPr lang="en-US" altLang="ja-JP"/>
              <a:t> where </a:t>
            </a:r>
            <a:r>
              <a:rPr lang="en-US" altLang="ja-JP">
                <a:solidFill>
                  <a:srgbClr val="008000"/>
                </a:solidFill>
              </a:rPr>
              <a:t>(.startsWith lang "P")</a:t>
            </a:r>
          </a:p>
          <a:p>
            <a:r>
              <a:rPr lang="en-US" altLang="ja-JP"/>
              <a:t>         orderby </a:t>
            </a:r>
            <a:r>
              <a:rPr lang="en-US" altLang="ja-JP">
                <a:solidFill>
                  <a:srgbClr val="3366FF"/>
                </a:solidFill>
              </a:rPr>
              <a:t>(count lang) </a:t>
            </a:r>
            <a:r>
              <a:rPr lang="en-US" altLang="ja-JP"/>
              <a:t>select </a:t>
            </a:r>
            <a:r>
              <a:rPr lang="en-US" altLang="ja-JP">
                <a:solidFill>
                  <a:srgbClr val="000090"/>
                </a:solidFill>
              </a:rPr>
              <a:t>(.toLowerCase lang)</a:t>
            </a:r>
            <a:r>
              <a:rPr lang="en-US" altLang="ja-JP"/>
              <a:t>)</a:t>
            </a:r>
          </a:p>
          <a:p>
            <a:endParaRPr lang="en-US" altLang="ja-JP"/>
          </a:p>
          <a:p>
            <a:r>
              <a:rPr lang="en-US" altLang="ja-JP"/>
              <a:t>(</a:t>
            </a:r>
            <a:r>
              <a:rPr lang="en-US" altLang="ja-JP">
                <a:solidFill>
                  <a:srgbClr val="8064A2"/>
                </a:solidFill>
              </a:rPr>
              <a:t>defmacro</a:t>
            </a:r>
            <a:r>
              <a:rPr lang="en-US" altLang="ja-JP"/>
              <a:t> from [</a:t>
            </a:r>
            <a:r>
              <a:rPr lang="en-US" altLang="ja-JP">
                <a:solidFill>
                  <a:srgbClr val="FF0000"/>
                </a:solidFill>
              </a:rPr>
              <a:t>var</a:t>
            </a:r>
            <a:r>
              <a:rPr lang="en-US" altLang="ja-JP"/>
              <a:t> _ </a:t>
            </a:r>
            <a:r>
              <a:rPr lang="en-US" altLang="ja-JP">
                <a:solidFill>
                  <a:srgbClr val="FF6600"/>
                </a:solidFill>
              </a:rPr>
              <a:t>coll</a:t>
            </a:r>
            <a:r>
              <a:rPr lang="en-US" altLang="ja-JP"/>
              <a:t> _ </a:t>
            </a:r>
            <a:r>
              <a:rPr lang="en-US" altLang="ja-JP">
                <a:solidFill>
                  <a:srgbClr val="008000"/>
                </a:solidFill>
              </a:rPr>
              <a:t>condition</a:t>
            </a:r>
            <a:r>
              <a:rPr lang="en-US" altLang="ja-JP"/>
              <a:t> _ </a:t>
            </a:r>
            <a:r>
              <a:rPr lang="en-US" altLang="ja-JP">
                <a:solidFill>
                  <a:srgbClr val="3366FF"/>
                </a:solidFill>
              </a:rPr>
              <a:t>ordering</a:t>
            </a:r>
            <a:r>
              <a:rPr lang="en-US" altLang="ja-JP"/>
              <a:t> _ </a:t>
            </a:r>
            <a:r>
              <a:rPr lang="en-US" altLang="ja-JP">
                <a:solidFill>
                  <a:srgbClr val="000090"/>
                </a:solidFill>
              </a:rPr>
              <a:t>desired-map</a:t>
            </a:r>
            <a:r>
              <a:rPr lang="en-US" altLang="ja-JP"/>
              <a:t>]</a:t>
            </a:r>
          </a:p>
          <a:p>
            <a:r>
              <a:rPr lang="en-US" altLang="ja-JP"/>
              <a:t>  `(</a:t>
            </a:r>
            <a:r>
              <a:rPr lang="en-US" altLang="ja-JP">
                <a:solidFill>
                  <a:srgbClr val="8064A2"/>
                </a:solidFill>
              </a:rPr>
              <a:t>map</a:t>
            </a:r>
            <a:r>
              <a:rPr lang="en-US" altLang="ja-JP"/>
              <a:t> (</a:t>
            </a:r>
            <a:r>
              <a:rPr lang="en-US" altLang="ja-JP">
                <a:solidFill>
                  <a:srgbClr val="8064A2"/>
                </a:solidFill>
              </a:rPr>
              <a:t>fn</a:t>
            </a:r>
            <a:r>
              <a:rPr lang="en-US" altLang="ja-JP"/>
              <a:t> [~</a:t>
            </a:r>
            <a:r>
              <a:rPr lang="en-US" altLang="ja-JP">
                <a:solidFill>
                  <a:srgbClr val="FF0000"/>
                </a:solidFill>
              </a:rPr>
              <a:t>var</a:t>
            </a:r>
            <a:r>
              <a:rPr lang="en-US" altLang="ja-JP"/>
              <a:t>] ~</a:t>
            </a:r>
            <a:r>
              <a:rPr lang="en-US" altLang="ja-JP">
                <a:solidFill>
                  <a:srgbClr val="000090"/>
                </a:solidFill>
              </a:rPr>
              <a:t>desired-map</a:t>
            </a:r>
            <a:r>
              <a:rPr lang="en-US" altLang="ja-JP"/>
              <a:t>)</a:t>
            </a:r>
          </a:p>
          <a:p>
            <a:r>
              <a:rPr lang="en-US" altLang="ja-JP"/>
              <a:t>	       (</a:t>
            </a:r>
            <a:r>
              <a:rPr lang="en-US" altLang="ja-JP">
                <a:solidFill>
                  <a:srgbClr val="8064A2"/>
                </a:solidFill>
              </a:rPr>
              <a:t>sort-by </a:t>
            </a:r>
            <a:r>
              <a:rPr lang="en-US" altLang="ja-JP"/>
              <a:t>(</a:t>
            </a:r>
            <a:r>
              <a:rPr lang="en-US" altLang="ja-JP">
                <a:solidFill>
                  <a:srgbClr val="8064A2"/>
                </a:solidFill>
              </a:rPr>
              <a:t>fn</a:t>
            </a:r>
            <a:r>
              <a:rPr lang="en-US" altLang="ja-JP"/>
              <a:t> [~</a:t>
            </a:r>
            <a:r>
              <a:rPr lang="en-US" altLang="ja-JP">
                <a:solidFill>
                  <a:srgbClr val="FF0000"/>
                </a:solidFill>
              </a:rPr>
              <a:t>var</a:t>
            </a:r>
            <a:r>
              <a:rPr lang="en-US" altLang="ja-JP"/>
              <a:t>] ~</a:t>
            </a:r>
            <a:r>
              <a:rPr lang="en-US" altLang="ja-JP">
                <a:solidFill>
                  <a:srgbClr val="3366FF"/>
                </a:solidFill>
              </a:rPr>
              <a:t>ordering</a:t>
            </a:r>
            <a:r>
              <a:rPr lang="en-US" altLang="ja-JP"/>
              <a:t>)</a:t>
            </a:r>
          </a:p>
          <a:p>
            <a:r>
              <a:rPr lang="en-US" altLang="ja-JP"/>
              <a:t>                          (</a:t>
            </a:r>
            <a:r>
              <a:rPr lang="en-US" altLang="ja-JP">
                <a:solidFill>
                  <a:srgbClr val="8064A2"/>
                </a:solidFill>
              </a:rPr>
              <a:t>filter</a:t>
            </a:r>
            <a:r>
              <a:rPr lang="en-US" altLang="ja-JP"/>
              <a:t> (</a:t>
            </a:r>
            <a:r>
              <a:rPr lang="en-US" altLang="ja-JP">
                <a:solidFill>
                  <a:srgbClr val="8064A2"/>
                </a:solidFill>
              </a:rPr>
              <a:t>fn</a:t>
            </a:r>
            <a:r>
              <a:rPr lang="en-US" altLang="ja-JP"/>
              <a:t> [~</a:t>
            </a:r>
            <a:r>
              <a:rPr lang="en-US" altLang="ja-JP">
                <a:solidFill>
                  <a:srgbClr val="FF0000"/>
                </a:solidFill>
              </a:rPr>
              <a:t>var</a:t>
            </a:r>
            <a:r>
              <a:rPr lang="en-US" altLang="ja-JP"/>
              <a:t>] ~</a:t>
            </a:r>
            <a:r>
              <a:rPr lang="en-US" altLang="ja-JP">
                <a:solidFill>
                  <a:srgbClr val="008000"/>
                </a:solidFill>
              </a:rPr>
              <a:t>condition</a:t>
            </a:r>
            <a:r>
              <a:rPr lang="en-US" altLang="ja-JP"/>
              <a:t>) ~</a:t>
            </a:r>
            <a:r>
              <a:rPr lang="en-US" altLang="ja-JP">
                <a:solidFill>
                  <a:srgbClr val="FF6600"/>
                </a:solidFill>
              </a:rPr>
              <a:t>coll</a:t>
            </a:r>
            <a:r>
              <a:rPr lang="en-US" altLang="ja-JP"/>
              <a:t>))))</a:t>
            </a:r>
          </a:p>
          <a:p>
            <a:endParaRPr lang="ja-JP" altLang="en-US"/>
          </a:p>
        </p:txBody>
      </p:sp>
      <p:cxnSp>
        <p:nvCxnSpPr>
          <p:cNvPr id="6" name="直線コネクタ 5"/>
          <p:cNvCxnSpPr>
            <a:cxnSpLocks noChangeShapeType="1"/>
          </p:cNvCxnSpPr>
          <p:nvPr/>
        </p:nvCxnSpPr>
        <p:spPr bwMode="auto">
          <a:xfrm>
            <a:off x="1276350" y="2112963"/>
            <a:ext cx="1171575" cy="838200"/>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8" name="直線コネクタ 7"/>
          <p:cNvCxnSpPr>
            <a:cxnSpLocks noChangeShapeType="1"/>
          </p:cNvCxnSpPr>
          <p:nvPr/>
        </p:nvCxnSpPr>
        <p:spPr bwMode="auto">
          <a:xfrm>
            <a:off x="2447925" y="2112963"/>
            <a:ext cx="890588" cy="838200"/>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10" name="直線コネクタ 9"/>
          <p:cNvCxnSpPr>
            <a:cxnSpLocks noChangeShapeType="1"/>
          </p:cNvCxnSpPr>
          <p:nvPr/>
        </p:nvCxnSpPr>
        <p:spPr bwMode="auto">
          <a:xfrm rot="5400000">
            <a:off x="4454526" y="2289175"/>
            <a:ext cx="823912" cy="471487"/>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14" name="直線コネクタ 13"/>
          <p:cNvCxnSpPr>
            <a:cxnSpLocks noChangeShapeType="1"/>
          </p:cNvCxnSpPr>
          <p:nvPr/>
        </p:nvCxnSpPr>
        <p:spPr bwMode="auto">
          <a:xfrm>
            <a:off x="3338513" y="2500313"/>
            <a:ext cx="2484437" cy="436562"/>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cxnSp>
        <p:nvCxnSpPr>
          <p:cNvPr id="19" name="直線コネクタ 18"/>
          <p:cNvCxnSpPr>
            <a:cxnSpLocks noChangeShapeType="1"/>
          </p:cNvCxnSpPr>
          <p:nvPr/>
        </p:nvCxnSpPr>
        <p:spPr bwMode="auto">
          <a:xfrm>
            <a:off x="6434138" y="2500313"/>
            <a:ext cx="1046162" cy="436562"/>
          </a:xfrm>
          <a:prstGeom prst="line">
            <a:avLst/>
          </a:prstGeom>
          <a:noFill/>
          <a:ln w="25400">
            <a:solidFill>
              <a:schemeClr val="accent1"/>
            </a:solidFill>
            <a:round/>
            <a:headEnd/>
            <a:tailEnd type="triangle" w="lg" len="med"/>
          </a:ln>
          <a:effectLst>
            <a:outerShdw blurRad="40000" dist="20000" dir="5400000" rotWithShape="0">
              <a:srgbClr val="000000">
                <a:alpha val="37999"/>
              </a:srgbClr>
            </a:outerShdw>
          </a:effectLst>
        </p:spPr>
      </p:cxnSp>
      <p:sp>
        <p:nvSpPr>
          <p:cNvPr id="26" name="テキスト ボックス 25"/>
          <p:cNvSpPr txBox="1">
            <a:spLocks noChangeArrowheads="1"/>
          </p:cNvSpPr>
          <p:nvPr/>
        </p:nvSpPr>
        <p:spPr bwMode="auto">
          <a:xfrm>
            <a:off x="271463" y="5029200"/>
            <a:ext cx="8686800" cy="1570038"/>
          </a:xfrm>
          <a:prstGeom prst="rect">
            <a:avLst/>
          </a:prstGeom>
          <a:noFill/>
          <a:ln w="9525">
            <a:noFill/>
            <a:miter lim="800000"/>
            <a:headEnd/>
            <a:tailEnd/>
          </a:ln>
        </p:spPr>
        <p:txBody>
          <a:bodyPr>
            <a:prstTxWarp prst="textNoShape">
              <a:avLst/>
            </a:prstTxWarp>
            <a:spAutoFit/>
          </a:bodyPr>
          <a:lstStyle/>
          <a:p>
            <a:r>
              <a:rPr lang="en-US" altLang="ja-JP"/>
              <a:t>(</a:t>
            </a:r>
            <a:r>
              <a:rPr lang="en-US" altLang="ja-JP">
                <a:solidFill>
                  <a:srgbClr val="8064A2"/>
                </a:solidFill>
              </a:rPr>
              <a:t>map</a:t>
            </a:r>
            <a:r>
              <a:rPr lang="en-US" altLang="ja-JP"/>
              <a:t> (</a:t>
            </a:r>
            <a:r>
              <a:rPr lang="en-US" altLang="ja-JP">
                <a:solidFill>
                  <a:srgbClr val="8064A2"/>
                </a:solidFill>
              </a:rPr>
              <a:t>fn</a:t>
            </a:r>
            <a:r>
              <a:rPr lang="en-US" altLang="ja-JP"/>
              <a:t> [</a:t>
            </a:r>
            <a:r>
              <a:rPr lang="en-US" altLang="ja-JP">
                <a:solidFill>
                  <a:srgbClr val="FF0000"/>
                </a:solidFill>
              </a:rPr>
              <a:t>lang</a:t>
            </a:r>
            <a:r>
              <a:rPr lang="en-US" altLang="ja-JP"/>
              <a:t>] </a:t>
            </a:r>
            <a:r>
              <a:rPr lang="en-US" altLang="ja-JP">
                <a:solidFill>
                  <a:srgbClr val="000090"/>
                </a:solidFill>
              </a:rPr>
              <a:t>(.toLowerCase lang)</a:t>
            </a:r>
            <a:r>
              <a:rPr lang="en-US" altLang="ja-JP"/>
              <a:t>)</a:t>
            </a:r>
          </a:p>
          <a:p>
            <a:r>
              <a:rPr lang="en-US" altLang="ja-JP"/>
              <a:t>         (</a:t>
            </a:r>
            <a:r>
              <a:rPr lang="en-US" altLang="ja-JP">
                <a:solidFill>
                  <a:srgbClr val="8064A2"/>
                </a:solidFill>
              </a:rPr>
              <a:t>sort-by </a:t>
            </a:r>
            <a:r>
              <a:rPr lang="en-US" altLang="ja-JP"/>
              <a:t>(</a:t>
            </a:r>
            <a:r>
              <a:rPr lang="en-US" altLang="ja-JP">
                <a:solidFill>
                  <a:srgbClr val="8064A2"/>
                </a:solidFill>
              </a:rPr>
              <a:t>fn</a:t>
            </a:r>
            <a:r>
              <a:rPr lang="en-US" altLang="ja-JP"/>
              <a:t> [</a:t>
            </a:r>
            <a:r>
              <a:rPr lang="en-US" altLang="ja-JP">
                <a:solidFill>
                  <a:srgbClr val="FF0000"/>
                </a:solidFill>
              </a:rPr>
              <a:t>lang</a:t>
            </a:r>
            <a:r>
              <a:rPr lang="en-US" altLang="ja-JP"/>
              <a:t>] </a:t>
            </a:r>
            <a:r>
              <a:rPr lang="en-US" altLang="ja-JP">
                <a:solidFill>
                  <a:srgbClr val="3366FF"/>
                </a:solidFill>
              </a:rPr>
              <a:t>(count lang)</a:t>
            </a:r>
            <a:r>
              <a:rPr lang="en-US" altLang="ja-JP"/>
              <a:t>)</a:t>
            </a:r>
          </a:p>
          <a:p>
            <a:r>
              <a:rPr lang="en-US" altLang="ja-JP"/>
              <a:t>                      (</a:t>
            </a:r>
            <a:r>
              <a:rPr lang="en-US" altLang="ja-JP">
                <a:solidFill>
                  <a:srgbClr val="8064A2"/>
                </a:solidFill>
              </a:rPr>
              <a:t>filter</a:t>
            </a:r>
            <a:r>
              <a:rPr lang="en-US" altLang="ja-JP"/>
              <a:t> (</a:t>
            </a:r>
            <a:r>
              <a:rPr lang="en-US" altLang="ja-JP">
                <a:solidFill>
                  <a:srgbClr val="8064A2"/>
                </a:solidFill>
              </a:rPr>
              <a:t>fn</a:t>
            </a:r>
            <a:r>
              <a:rPr lang="en-US" altLang="ja-JP"/>
              <a:t> [</a:t>
            </a:r>
            <a:r>
              <a:rPr lang="en-US" altLang="ja-JP">
                <a:solidFill>
                  <a:srgbClr val="FF0000"/>
                </a:solidFill>
              </a:rPr>
              <a:t>lang</a:t>
            </a:r>
            <a:r>
              <a:rPr lang="en-US" altLang="ja-JP"/>
              <a:t>] </a:t>
            </a:r>
            <a:r>
              <a:rPr lang="en-US" altLang="ja-JP">
                <a:solidFill>
                  <a:srgbClr val="008000"/>
                </a:solidFill>
              </a:rPr>
              <a:t>(.startsWith lang "P")</a:t>
            </a:r>
            <a:r>
              <a:rPr lang="en-US" altLang="ja-JP"/>
              <a:t>)</a:t>
            </a:r>
            <a:r>
              <a:rPr lang="en-US" altLang="ja-JP">
                <a:solidFill>
                  <a:srgbClr val="F79646"/>
                </a:solidFill>
              </a:rPr>
              <a:t> </a:t>
            </a:r>
            <a:r>
              <a:rPr lang="en-US" altLang="ja-JP">
                <a:solidFill>
                  <a:srgbClr val="FF6600"/>
                </a:solidFill>
              </a:rPr>
              <a:t>langs</a:t>
            </a:r>
            <a:r>
              <a:rPr lang="en-US" altLang="ja-JP"/>
              <a:t>)))</a:t>
            </a:r>
          </a:p>
          <a:p>
            <a:endParaRPr lang="ja-JP" altLang="en-US"/>
          </a:p>
        </p:txBody>
      </p:sp>
      <p:sp>
        <p:nvSpPr>
          <p:cNvPr id="27" name="下矢印 26"/>
          <p:cNvSpPr/>
          <p:nvPr/>
        </p:nvSpPr>
        <p:spPr>
          <a:xfrm>
            <a:off x="1276762" y="4452240"/>
            <a:ext cx="5878907" cy="576697"/>
          </a:xfrm>
          <a:prstGeom prst="downArrow">
            <a:avLst/>
          </a:prstGeom>
          <a:ln/>
        </p:spPr>
        <p:style>
          <a:lnRef idx="0">
            <a:schemeClr val="accent4"/>
          </a:lnRef>
          <a:fillRef idx="3">
            <a:schemeClr val="accent4"/>
          </a:fillRef>
          <a:effectRef idx="3">
            <a:schemeClr val="accent4"/>
          </a:effectRef>
          <a:fontRef idx="minor">
            <a:schemeClr val="lt1"/>
          </a:fontRef>
        </p:style>
        <p:txBody>
          <a:bodyPr>
            <a:prstTxWarp prst="textNoShape">
              <a:avLst/>
            </a:prstTxWarp>
          </a:bodyPr>
          <a:lstStyle/>
          <a:p>
            <a:pPr algn="ctr"/>
            <a:r>
              <a:rPr lang="en-US" altLang="ja-JP">
                <a:solidFill>
                  <a:srgbClr val="FFFFFF"/>
                </a:solidFill>
                <a:cs typeface="ＭＳ Ｐゴシック" charset="-128"/>
              </a:rPr>
              <a:t>macro expand</a:t>
            </a:r>
            <a:endParaRPr lang="ja-JP" altLang="en-US">
              <a:solidFill>
                <a:srgbClr val="FFFFFF"/>
              </a:solidFill>
              <a:cs typeface="ＭＳ Ｐゴシック" charset="-128"/>
            </a:endParaRPr>
          </a:p>
        </p:txBody>
      </p:sp>
      <p:grpSp>
        <p:nvGrpSpPr>
          <p:cNvPr id="5" name="グループ化 4"/>
          <p:cNvGrpSpPr>
            <a:grpSpLocks/>
          </p:cNvGrpSpPr>
          <p:nvPr/>
        </p:nvGrpSpPr>
        <p:grpSpPr bwMode="auto">
          <a:xfrm>
            <a:off x="6545263" y="5214938"/>
            <a:ext cx="2093912" cy="989012"/>
            <a:chOff x="6546017" y="5214975"/>
            <a:chExt cx="2093843" cy="989272"/>
          </a:xfrm>
        </p:grpSpPr>
        <p:sp>
          <p:nvSpPr>
            <p:cNvPr id="2" name="正方形/長方形 1"/>
            <p:cNvSpPr/>
            <p:nvPr/>
          </p:nvSpPr>
          <p:spPr>
            <a:xfrm>
              <a:off x="7220682" y="5813619"/>
              <a:ext cx="744513" cy="390628"/>
            </a:xfrm>
            <a:prstGeom prst="rect">
              <a:avLst/>
            </a:prstGeom>
            <a:noFill/>
            <a:ln w="1905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23576" name="正方形/長方形 2"/>
            <p:cNvSpPr>
              <a:spLocks noChangeArrowheads="1"/>
            </p:cNvSpPr>
            <p:nvPr/>
          </p:nvSpPr>
          <p:spPr bwMode="auto">
            <a:xfrm>
              <a:off x="6546017" y="5214975"/>
              <a:ext cx="2093843" cy="461665"/>
            </a:xfrm>
            <a:prstGeom prst="rect">
              <a:avLst/>
            </a:prstGeom>
            <a:noFill/>
            <a:ln w="9525">
              <a:noFill/>
              <a:miter lim="800000"/>
              <a:headEnd/>
              <a:tailEnd/>
            </a:ln>
          </p:spPr>
          <p:txBody>
            <a:bodyPr wrap="none">
              <a:prstTxWarp prst="textNoShape">
                <a:avLst/>
              </a:prstTxWarp>
              <a:spAutoFit/>
            </a:bodyPr>
            <a:lstStyle/>
            <a:p>
              <a:r>
                <a:rPr lang="en-US" altLang="ja-JP">
                  <a:solidFill>
                    <a:srgbClr val="FF6600"/>
                  </a:solidFill>
                </a:rPr>
                <a:t>langs</a:t>
              </a:r>
              <a:r>
                <a:rPr lang="ja-JP" altLang="en-US">
                  <a:solidFill>
                    <a:srgbClr val="FF6600"/>
                  </a:solidFill>
                </a:rPr>
                <a:t>の中から</a:t>
              </a:r>
              <a:endParaRPr lang="ja-JP" altLang="en-US"/>
            </a:p>
          </p:txBody>
        </p:sp>
      </p:grpSp>
      <p:grpSp>
        <p:nvGrpSpPr>
          <p:cNvPr id="9" name="グループ化 8"/>
          <p:cNvGrpSpPr>
            <a:grpSpLocks/>
          </p:cNvGrpSpPr>
          <p:nvPr/>
        </p:nvGrpSpPr>
        <p:grpSpPr bwMode="auto">
          <a:xfrm>
            <a:off x="2149475" y="5772150"/>
            <a:ext cx="5918200" cy="955675"/>
            <a:chOff x="2149735" y="5771488"/>
            <a:chExt cx="6028590" cy="956030"/>
          </a:xfrm>
        </p:grpSpPr>
        <p:sp>
          <p:nvSpPr>
            <p:cNvPr id="15" name="正方形/長方形 14"/>
            <p:cNvSpPr/>
            <p:nvPr/>
          </p:nvSpPr>
          <p:spPr>
            <a:xfrm>
              <a:off x="2149735" y="5771488"/>
              <a:ext cx="6028590" cy="492308"/>
            </a:xfrm>
            <a:prstGeom prst="rect">
              <a:avLst/>
            </a:prstGeom>
            <a:noFill/>
            <a:ln w="1905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23574" name="正方形/長方形 6"/>
            <p:cNvSpPr>
              <a:spLocks noChangeArrowheads="1"/>
            </p:cNvSpPr>
            <p:nvPr/>
          </p:nvSpPr>
          <p:spPr bwMode="auto">
            <a:xfrm>
              <a:off x="3814942" y="6265853"/>
              <a:ext cx="2698175" cy="461665"/>
            </a:xfrm>
            <a:prstGeom prst="rect">
              <a:avLst/>
            </a:prstGeom>
            <a:noFill/>
            <a:ln w="9525">
              <a:noFill/>
              <a:miter lim="800000"/>
              <a:headEnd/>
              <a:tailEnd/>
            </a:ln>
          </p:spPr>
          <p:txBody>
            <a:bodyPr wrap="none">
              <a:prstTxWarp prst="textNoShape">
                <a:avLst/>
              </a:prstTxWarp>
              <a:spAutoFit/>
            </a:bodyPr>
            <a:lstStyle/>
            <a:p>
              <a:r>
                <a:rPr lang="en-US" altLang="ja-JP">
                  <a:solidFill>
                    <a:srgbClr val="008000"/>
                  </a:solidFill>
                </a:rPr>
                <a:t>P</a:t>
              </a:r>
              <a:r>
                <a:rPr lang="ja-JP" altLang="en-US">
                  <a:solidFill>
                    <a:srgbClr val="008000"/>
                  </a:solidFill>
                </a:rPr>
                <a:t>から始まるものを</a:t>
              </a:r>
              <a:r>
                <a:rPr lang="en-US" altLang="ja-JP">
                  <a:solidFill>
                    <a:srgbClr val="F79646"/>
                  </a:solidFill>
                </a:rPr>
                <a:t> </a:t>
              </a:r>
              <a:endParaRPr lang="ja-JP" altLang="en-US"/>
            </a:p>
          </p:txBody>
        </p:sp>
      </p:grpSp>
      <p:grpSp>
        <p:nvGrpSpPr>
          <p:cNvPr id="12" name="グループ化 11"/>
          <p:cNvGrpSpPr>
            <a:grpSpLocks/>
          </p:cNvGrpSpPr>
          <p:nvPr/>
        </p:nvGrpSpPr>
        <p:grpSpPr bwMode="auto">
          <a:xfrm>
            <a:off x="990600" y="5445125"/>
            <a:ext cx="7188200" cy="1284288"/>
            <a:chOff x="989888" y="5445807"/>
            <a:chExt cx="7188438" cy="1283854"/>
          </a:xfrm>
        </p:grpSpPr>
        <p:sp>
          <p:nvSpPr>
            <p:cNvPr id="18" name="正方形/長方形 17"/>
            <p:cNvSpPr/>
            <p:nvPr/>
          </p:nvSpPr>
          <p:spPr>
            <a:xfrm>
              <a:off x="989888" y="5445807"/>
              <a:ext cx="7188438" cy="818873"/>
            </a:xfrm>
            <a:prstGeom prst="rect">
              <a:avLst/>
            </a:prstGeom>
            <a:noFill/>
            <a:ln w="1905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23572" name="正方形/長方形 10"/>
            <p:cNvSpPr>
              <a:spLocks noChangeArrowheads="1"/>
            </p:cNvSpPr>
            <p:nvPr/>
          </p:nvSpPr>
          <p:spPr bwMode="auto">
            <a:xfrm>
              <a:off x="3393104" y="6267996"/>
              <a:ext cx="2308645" cy="461665"/>
            </a:xfrm>
            <a:prstGeom prst="rect">
              <a:avLst/>
            </a:prstGeom>
            <a:noFill/>
            <a:ln w="9525">
              <a:noFill/>
              <a:miter lim="800000"/>
              <a:headEnd/>
              <a:tailEnd/>
            </a:ln>
          </p:spPr>
          <p:txBody>
            <a:bodyPr wrap="none">
              <a:prstTxWarp prst="textNoShape">
                <a:avLst/>
              </a:prstTxWarp>
              <a:spAutoFit/>
            </a:bodyPr>
            <a:lstStyle/>
            <a:p>
              <a:r>
                <a:rPr lang="ja-JP" altLang="en-US">
                  <a:solidFill>
                    <a:srgbClr val="3366FF"/>
                  </a:solidFill>
                </a:rPr>
                <a:t>文字列長昇順で</a:t>
              </a:r>
              <a:endParaRPr lang="ja-JP" altLang="en-US"/>
            </a:p>
          </p:txBody>
        </p:sp>
      </p:grpSp>
      <p:grpSp>
        <p:nvGrpSpPr>
          <p:cNvPr id="17" name="グループ化 16"/>
          <p:cNvGrpSpPr>
            <a:grpSpLocks/>
          </p:cNvGrpSpPr>
          <p:nvPr/>
        </p:nvGrpSpPr>
        <p:grpSpPr bwMode="auto">
          <a:xfrm>
            <a:off x="246063" y="5067300"/>
            <a:ext cx="8248650" cy="1668463"/>
            <a:chOff x="246404" y="5067284"/>
            <a:chExt cx="8248116" cy="1668731"/>
          </a:xfrm>
        </p:grpSpPr>
        <p:sp>
          <p:nvSpPr>
            <p:cNvPr id="13" name="正方形/長方形 12"/>
            <p:cNvSpPr/>
            <p:nvPr/>
          </p:nvSpPr>
          <p:spPr>
            <a:xfrm>
              <a:off x="246404" y="5067284"/>
              <a:ext cx="8248116" cy="1200343"/>
            </a:xfrm>
            <a:prstGeom prst="rect">
              <a:avLst/>
            </a:prstGeom>
            <a:noFill/>
            <a:ln w="1905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23570" name="正方形/長方形 15"/>
            <p:cNvSpPr>
              <a:spLocks noChangeArrowheads="1"/>
            </p:cNvSpPr>
            <p:nvPr/>
          </p:nvSpPr>
          <p:spPr bwMode="auto">
            <a:xfrm>
              <a:off x="2536466" y="6274350"/>
              <a:ext cx="3667992" cy="461665"/>
            </a:xfrm>
            <a:prstGeom prst="rect">
              <a:avLst/>
            </a:prstGeom>
            <a:noFill/>
            <a:ln w="9525">
              <a:noFill/>
              <a:miter lim="800000"/>
              <a:headEnd/>
              <a:tailEnd/>
            </a:ln>
          </p:spPr>
          <p:txBody>
            <a:bodyPr wrap="none">
              <a:prstTxWarp prst="textNoShape">
                <a:avLst/>
              </a:prstTxWarp>
              <a:spAutoFit/>
            </a:bodyPr>
            <a:lstStyle/>
            <a:p>
              <a:r>
                <a:rPr lang="ja-JP" altLang="en-US">
                  <a:solidFill>
                    <a:srgbClr val="000090"/>
                  </a:solidFill>
                </a:rPr>
                <a:t>小文字に変換して取り出す</a:t>
              </a: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5"/>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nodeType="click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Program as Data</a:t>
            </a:r>
            <a:endParaRPr lang="ja-JP" altLang="en-US" dirty="0"/>
          </a:p>
        </p:txBody>
      </p:sp>
      <p:sp>
        <p:nvSpPr>
          <p:cNvPr id="3" name="コンテンツ プレースホルダ 2"/>
          <p:cNvSpPr>
            <a:spLocks noGrp="1"/>
          </p:cNvSpPr>
          <p:nvPr>
            <p:ph idx="1"/>
          </p:nvPr>
        </p:nvSpPr>
        <p:spPr/>
        <p:txBody>
          <a:bodyPr/>
          <a:lstStyle/>
          <a:p>
            <a:r>
              <a:rPr lang="ja-JP" altLang="en-US" dirty="0" smtClean="0"/>
              <a:t>プログラム自体がデータ構造なので、評価前に自由に操作できる</a:t>
            </a:r>
            <a:endParaRPr lang="en-US" altLang="ja-JP" dirty="0" smtClean="0"/>
          </a:p>
          <a:p>
            <a:pPr lvl="1"/>
            <a:r>
              <a:rPr lang="ja-JP" altLang="en-US" dirty="0" smtClean="0"/>
              <a:t>式の途中に値を追加したり</a:t>
            </a:r>
            <a:endParaRPr lang="en-US" altLang="ja-JP" dirty="0" smtClean="0"/>
          </a:p>
          <a:p>
            <a:pPr lvl="1"/>
            <a:r>
              <a:rPr lang="ja-JP" altLang="en-US" dirty="0" smtClean="0"/>
              <a:t>テンプレートを作って埋め込むとか</a:t>
            </a:r>
            <a:endParaRPr lang="en-US" altLang="ja-JP" dirty="0" smtClean="0"/>
          </a:p>
          <a:p>
            <a:r>
              <a:rPr lang="ja-JP" altLang="en-US" dirty="0" smtClean="0"/>
              <a:t>定型処理を省ける</a:t>
            </a:r>
            <a:endParaRPr lang="en-US" altLang="ja-JP" dirty="0" smtClean="0"/>
          </a:p>
          <a:p>
            <a:r>
              <a:rPr lang="en-US" altLang="ja-JP" dirty="0" smtClean="0"/>
              <a:t>DSL</a:t>
            </a:r>
            <a:r>
              <a:rPr lang="ja-JP" altLang="en-US" dirty="0" smtClean="0"/>
              <a:t>も簡単に作れる</a:t>
            </a:r>
            <a:endParaRPr lang="en-US" altLang="ja-JP"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lang="ja-JP" altLang="en-US" dirty="0"/>
          </a:p>
        </p:txBody>
      </p:sp>
      <p:sp>
        <p:nvSpPr>
          <p:cNvPr id="3" name="コンテンツ プレースホルダ 2"/>
          <p:cNvSpPr>
            <a:spLocks noGrp="1"/>
          </p:cNvSpPr>
          <p:nvPr>
            <p:ph idx="1"/>
          </p:nvPr>
        </p:nvSpPr>
        <p:spPr/>
        <p:txBody>
          <a:bodyPr/>
          <a:lstStyle/>
          <a:p>
            <a:r>
              <a:rPr lang="en-US" altLang="ja-JP" dirty="0" err="1" smtClean="0"/>
              <a:t>Clojure</a:t>
            </a:r>
            <a:r>
              <a:rPr lang="en-US" altLang="ja-JP" dirty="0" smtClean="0"/>
              <a:t>?</a:t>
            </a:r>
          </a:p>
          <a:p>
            <a:r>
              <a:rPr lang="en-US" altLang="ja-JP" dirty="0" smtClean="0"/>
              <a:t>Immutable</a:t>
            </a:r>
          </a:p>
          <a:p>
            <a:r>
              <a:rPr lang="en-US" altLang="ja-JP" dirty="0" smtClean="0"/>
              <a:t>Concurrency</a:t>
            </a:r>
          </a:p>
          <a:p>
            <a:r>
              <a:rPr lang="en-US" altLang="ja-JP" dirty="0" smtClean="0"/>
              <a:t>Program as Data</a:t>
            </a:r>
          </a:p>
          <a:p>
            <a:r>
              <a:rPr lang="en-US" altLang="ja-JP" dirty="0" smtClean="0">
                <a:solidFill>
                  <a:schemeClr val="accent1"/>
                </a:solidFill>
              </a:rPr>
              <a:t>etc</a:t>
            </a:r>
          </a:p>
          <a:p>
            <a:endParaRPr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en-US" altLang="ja-JP"/>
              <a:t>Development</a:t>
            </a:r>
            <a:endParaRPr lang="ja-JP" altLang="en-US"/>
          </a:p>
        </p:txBody>
      </p:sp>
      <p:sp>
        <p:nvSpPr>
          <p:cNvPr id="24579" name="コンテンツ プレースホルダ 2"/>
          <p:cNvSpPr>
            <a:spLocks noGrp="1"/>
          </p:cNvSpPr>
          <p:nvPr>
            <p:ph idx="1"/>
          </p:nvPr>
        </p:nvSpPr>
        <p:spPr/>
        <p:txBody>
          <a:bodyPr/>
          <a:lstStyle/>
          <a:p>
            <a:pPr eaLnBrk="1" hangingPunct="1"/>
            <a:r>
              <a:rPr lang="en-US" altLang="ja-JP" dirty="0" err="1"/>
              <a:t>Leiningen</a:t>
            </a:r>
            <a:r>
              <a:rPr lang="en-US" altLang="ja-JP" dirty="0"/>
              <a:t> </a:t>
            </a:r>
            <a:r>
              <a:rPr lang="en-US" altLang="ja-JP" sz="2400" dirty="0"/>
              <a:t>(</a:t>
            </a:r>
            <a:r>
              <a:rPr lang="en-US" altLang="ja-JP" sz="2400" dirty="0">
                <a:hlinkClick r:id="rId2"/>
              </a:rPr>
              <a:t>http://github.com/technomancy/leiningen</a:t>
            </a:r>
            <a:r>
              <a:rPr lang="en-US" altLang="ja-JP" sz="2400" dirty="0"/>
              <a:t>)</a:t>
            </a:r>
            <a:endParaRPr lang="en-US" altLang="ja-JP" dirty="0"/>
          </a:p>
          <a:p>
            <a:pPr lvl="1" eaLnBrk="1" hangingPunct="1"/>
            <a:r>
              <a:rPr lang="ja-JP" altLang="en-US" dirty="0"/>
              <a:t>デファクトスタンダードな</a:t>
            </a:r>
            <a:r>
              <a:rPr lang="ja-JP" altLang="en-US" dirty="0" smtClean="0"/>
              <a:t>ビルドツール</a:t>
            </a:r>
            <a:endParaRPr lang="en-US" altLang="ja-JP" dirty="0" smtClean="0"/>
          </a:p>
          <a:p>
            <a:pPr lvl="1" eaLnBrk="1" hangingPunct="1"/>
            <a:r>
              <a:rPr lang="ja-JP" altLang="en-US" dirty="0" smtClean="0"/>
              <a:t>ライブラリ</a:t>
            </a:r>
            <a:r>
              <a:rPr lang="en-US" altLang="ja-JP" dirty="0" smtClean="0"/>
              <a:t>(jar)</a:t>
            </a:r>
            <a:r>
              <a:rPr lang="ja-JP" altLang="en-US" dirty="0" smtClean="0"/>
              <a:t>の依存関係解決</a:t>
            </a:r>
            <a:endParaRPr lang="en-US" altLang="ja-JP" dirty="0" smtClean="0"/>
          </a:p>
          <a:p>
            <a:pPr lvl="1" eaLnBrk="1" hangingPunct="1"/>
            <a:r>
              <a:rPr lang="en-US" altLang="ja-JP" dirty="0" smtClean="0"/>
              <a:t>maven</a:t>
            </a:r>
            <a:r>
              <a:rPr lang="ja-JP" altLang="en-US" dirty="0" smtClean="0"/>
              <a:t>ベース</a:t>
            </a:r>
            <a:endParaRPr lang="en-US" altLang="ja-JP" dirty="0" smtClean="0"/>
          </a:p>
          <a:p>
            <a:pPr eaLnBrk="1" hangingPunct="1"/>
            <a:r>
              <a:rPr lang="en-US" altLang="ja-JP" dirty="0" err="1"/>
              <a:t>Clojars</a:t>
            </a:r>
            <a:r>
              <a:rPr lang="en-US" altLang="ja-JP" dirty="0"/>
              <a:t> </a:t>
            </a:r>
            <a:r>
              <a:rPr lang="en-US" altLang="ja-JP" sz="2400" dirty="0"/>
              <a:t>(</a:t>
            </a:r>
            <a:r>
              <a:rPr lang="en-US" altLang="ja-JP" sz="2400" dirty="0">
                <a:hlinkClick r:id="rId3"/>
              </a:rPr>
              <a:t>http://clojars.org/</a:t>
            </a:r>
            <a:r>
              <a:rPr lang="en-US" altLang="ja-JP" sz="2400" dirty="0" smtClean="0"/>
              <a:t>)</a:t>
            </a:r>
          </a:p>
          <a:p>
            <a:pPr lvl="1" eaLnBrk="1" hangingPunct="1"/>
            <a:r>
              <a:rPr lang="en-US" altLang="ja-JP" sz="2400" dirty="0" err="1" smtClean="0"/>
              <a:t>leiningen</a:t>
            </a:r>
            <a:r>
              <a:rPr lang="ja-JP" altLang="en-US" sz="2400" dirty="0" smtClean="0"/>
              <a:t>と相性の良い</a:t>
            </a:r>
            <a:r>
              <a:rPr lang="en-US" altLang="ja-JP" sz="2400" dirty="0" smtClean="0"/>
              <a:t>maven</a:t>
            </a:r>
            <a:r>
              <a:rPr lang="ja-JP" altLang="en-US" sz="2400" dirty="0" smtClean="0"/>
              <a:t>レポジトリサイト</a:t>
            </a:r>
            <a:endParaRPr lang="ja-JP" altLang="en-US" sz="2400" dirty="0"/>
          </a:p>
        </p:txBody>
      </p:sp>
      <p:sp>
        <p:nvSpPr>
          <p:cNvPr id="4" name="テキスト ボックス 3"/>
          <p:cNvSpPr txBox="1"/>
          <p:nvPr/>
        </p:nvSpPr>
        <p:spPr>
          <a:xfrm>
            <a:off x="457200" y="5366260"/>
            <a:ext cx="6960462" cy="1200328"/>
          </a:xfrm>
          <a:prstGeom prst="rect">
            <a:avLst/>
          </a:prstGeom>
          <a:noFill/>
        </p:spPr>
        <p:txBody>
          <a:bodyPr wrap="square" rtlCol="0">
            <a:spAutoFit/>
          </a:bodyPr>
          <a:lstStyle/>
          <a:p>
            <a:r>
              <a:rPr kumimoji="1" lang="en-US" altLang="ja-JP" dirty="0" err="1" smtClean="0"/>
              <a:t>leiningen</a:t>
            </a:r>
            <a:r>
              <a:rPr kumimoji="1" lang="ja-JP" altLang="en-US" dirty="0" smtClean="0"/>
              <a:t>で開発</a:t>
            </a:r>
            <a:endParaRPr kumimoji="1" lang="en-US" altLang="ja-JP" dirty="0" smtClean="0"/>
          </a:p>
          <a:p>
            <a:r>
              <a:rPr lang="en-US" altLang="ja-JP" dirty="0" smtClean="0"/>
              <a:t>→</a:t>
            </a:r>
            <a:r>
              <a:rPr lang="en-US" altLang="ja-JP" dirty="0" err="1" smtClean="0"/>
              <a:t>Clojars</a:t>
            </a:r>
            <a:r>
              <a:rPr lang="ja-JP" altLang="en-US" dirty="0" smtClean="0"/>
              <a:t>に</a:t>
            </a:r>
            <a:r>
              <a:rPr lang="en-US" altLang="ja-JP" dirty="0" smtClean="0"/>
              <a:t>jar</a:t>
            </a:r>
            <a:r>
              <a:rPr lang="ja-JP" altLang="en-US" dirty="0" smtClean="0"/>
              <a:t>をデプロイ</a:t>
            </a:r>
            <a:endParaRPr lang="en-US" altLang="ja-JP" dirty="0" smtClean="0"/>
          </a:p>
          <a:p>
            <a:r>
              <a:rPr kumimoji="1" lang="en-US" altLang="ja-JP" dirty="0" smtClean="0"/>
              <a:t>→</a:t>
            </a:r>
            <a:r>
              <a:rPr kumimoji="1" lang="en-US" altLang="ja-JP" dirty="0" err="1" smtClean="0"/>
              <a:t>leiningen</a:t>
            </a:r>
            <a:r>
              <a:rPr kumimoji="1" lang="ja-JP" altLang="en-US" dirty="0" smtClean="0"/>
              <a:t>で</a:t>
            </a:r>
            <a:r>
              <a:rPr kumimoji="1" lang="en-US" altLang="ja-JP" dirty="0" err="1" smtClean="0"/>
              <a:t>Clojars</a:t>
            </a:r>
            <a:r>
              <a:rPr kumimoji="1" lang="ja-JP" altLang="en-US" dirty="0" smtClean="0"/>
              <a:t>から取得して使ってもらう</a:t>
            </a:r>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Clojure on GAE</a:t>
            </a:r>
            <a:endParaRPr lang="ja-JP" altLang="en-US" dirty="0"/>
          </a:p>
        </p:txBody>
      </p:sp>
      <p:sp>
        <p:nvSpPr>
          <p:cNvPr id="7" name="コンテンツ プレースホルダ 6"/>
          <p:cNvSpPr>
            <a:spLocks noGrp="1"/>
          </p:cNvSpPr>
          <p:nvPr>
            <p:ph idx="1"/>
          </p:nvPr>
        </p:nvSpPr>
        <p:spPr/>
        <p:txBody>
          <a:bodyPr/>
          <a:lstStyle/>
          <a:p>
            <a:r>
              <a:rPr lang="en-US" altLang="ja-JP" dirty="0" smtClean="0"/>
              <a:t>Blank</a:t>
            </a:r>
            <a:r>
              <a:rPr lang="ja-JP" altLang="en-US" dirty="0" smtClean="0"/>
              <a:t>プロジェクト</a:t>
            </a:r>
            <a:endParaRPr lang="en-US" altLang="ja-JP" dirty="0" smtClean="0"/>
          </a:p>
          <a:p>
            <a:pPr lvl="1"/>
            <a:r>
              <a:rPr lang="en-US" altLang="ja-JP" dirty="0" smtClean="0">
                <a:hlinkClick r:id="rId2"/>
              </a:rPr>
              <a:t>http://github.com/making/clj-gae-blank</a:t>
            </a:r>
            <a:r>
              <a:rPr lang="en-US" altLang="ja-JP" dirty="0" smtClean="0"/>
              <a:t> </a:t>
            </a:r>
            <a:endParaRPr lang="ja-JP" altLang="en-US" dirty="0" smtClean="0"/>
          </a:p>
          <a:p>
            <a:pPr lvl="1">
              <a:buNone/>
            </a:pPr>
            <a:endParaRPr lang="ja-JP" altLang="en-US" dirty="0"/>
          </a:p>
        </p:txBody>
      </p:sp>
      <p:sp>
        <p:nvSpPr>
          <p:cNvPr id="4" name="テキスト ボックス 3"/>
          <p:cNvSpPr txBox="1"/>
          <p:nvPr/>
        </p:nvSpPr>
        <p:spPr>
          <a:xfrm>
            <a:off x="457200" y="3217675"/>
            <a:ext cx="7710887" cy="1938992"/>
          </a:xfrm>
          <a:prstGeom prst="rect">
            <a:avLst/>
          </a:prstGeom>
          <a:noFill/>
        </p:spPr>
        <p:txBody>
          <a:bodyPr wrap="square" rtlCol="0">
            <a:spAutoFit/>
          </a:bodyPr>
          <a:lstStyle/>
          <a:p>
            <a:r>
              <a:rPr lang="en-US" altLang="ja-JP" dirty="0" smtClean="0"/>
              <a:t>$ </a:t>
            </a:r>
            <a:r>
              <a:rPr lang="en-US" altLang="ja-JP" dirty="0" err="1" smtClean="0"/>
              <a:t>git</a:t>
            </a:r>
            <a:r>
              <a:rPr lang="en-US" altLang="ja-JP" dirty="0" smtClean="0"/>
              <a:t> clone </a:t>
            </a:r>
            <a:r>
              <a:rPr lang="en-US" altLang="ja-JP" dirty="0" err="1" smtClean="0"/>
              <a:t>git://github.com/making/clj-gae-blank.git</a:t>
            </a:r>
            <a:endParaRPr lang="en-US" altLang="ja-JP" dirty="0" smtClean="0"/>
          </a:p>
          <a:p>
            <a:r>
              <a:rPr lang="en-US" altLang="ja-JP" dirty="0" smtClean="0"/>
              <a:t>$ </a:t>
            </a:r>
            <a:r>
              <a:rPr lang="en-US" altLang="ja-JP" dirty="0" err="1" smtClean="0"/>
              <a:t>cd</a:t>
            </a:r>
            <a:r>
              <a:rPr lang="en-US" altLang="ja-JP" dirty="0" smtClean="0"/>
              <a:t> </a:t>
            </a:r>
            <a:r>
              <a:rPr lang="en-US" altLang="ja-JP" dirty="0" err="1" smtClean="0"/>
              <a:t>clj-gae-blank</a:t>
            </a:r>
            <a:endParaRPr lang="en-US" altLang="ja-JP" dirty="0" smtClean="0"/>
          </a:p>
          <a:p>
            <a:r>
              <a:rPr lang="en-US" altLang="ja-JP" dirty="0" smtClean="0"/>
              <a:t>$ </a:t>
            </a:r>
            <a:r>
              <a:rPr lang="en-US" altLang="ja-JP" dirty="0" err="1" smtClean="0"/>
              <a:t>lein</a:t>
            </a:r>
            <a:r>
              <a:rPr lang="en-US" altLang="ja-JP" dirty="0" smtClean="0"/>
              <a:t> compile</a:t>
            </a:r>
          </a:p>
          <a:p>
            <a:r>
              <a:rPr lang="en-US" altLang="ja-JP" dirty="0" smtClean="0"/>
              <a:t># </a:t>
            </a:r>
            <a:r>
              <a:rPr lang="ja-JP" altLang="en-US" dirty="0" smtClean="0"/>
              <a:t>開発版サーバ起動</a:t>
            </a:r>
          </a:p>
          <a:p>
            <a:r>
              <a:rPr lang="en-US" altLang="ja-JP" dirty="0" smtClean="0"/>
              <a:t>$ </a:t>
            </a:r>
            <a:r>
              <a:rPr lang="en-US" altLang="ja-JP" dirty="0" err="1" smtClean="0"/>
              <a:t>dev_appserver</a:t>
            </a:r>
            <a:r>
              <a:rPr lang="en-US" altLang="ja-JP" dirty="0" smtClean="0"/>
              <a:t> war</a:t>
            </a:r>
            <a:endParaRPr kumimoji="1" lang="ja-JP" altLang="en-US" dirty="0"/>
          </a:p>
        </p:txBody>
      </p:sp>
      <p:pic>
        <p:nvPicPr>
          <p:cNvPr id="8" name="図 7"/>
          <p:cNvPicPr>
            <a:picLocks noChangeAspect="1"/>
          </p:cNvPicPr>
          <p:nvPr/>
        </p:nvPicPr>
        <p:blipFill>
          <a:blip r:embed="rId3"/>
          <a:stretch>
            <a:fillRect/>
          </a:stretch>
        </p:blipFill>
        <p:spPr>
          <a:xfrm>
            <a:off x="4180621" y="3908307"/>
            <a:ext cx="4506179" cy="2807128"/>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Clojure</a:t>
            </a:r>
            <a:r>
              <a:rPr lang="en-US" altLang="ja-JP" dirty="0" smtClean="0"/>
              <a:t> on GAE</a:t>
            </a:r>
            <a:endParaRPr lang="ja-JP" altLang="en-US" dirty="0"/>
          </a:p>
        </p:txBody>
      </p:sp>
      <p:sp>
        <p:nvSpPr>
          <p:cNvPr id="3" name="コンテンツ プレースホルダ 2"/>
          <p:cNvSpPr>
            <a:spLocks noGrp="1"/>
          </p:cNvSpPr>
          <p:nvPr>
            <p:ph idx="1"/>
          </p:nvPr>
        </p:nvSpPr>
        <p:spPr/>
        <p:txBody>
          <a:bodyPr/>
          <a:lstStyle/>
          <a:p>
            <a:r>
              <a:rPr lang="ja-JP" altLang="en-US" dirty="0" smtClean="0"/>
              <a:t>逆引き</a:t>
            </a:r>
            <a:r>
              <a:rPr lang="en-US" altLang="ja-JP" dirty="0" err="1" smtClean="0"/>
              <a:t>Clojure</a:t>
            </a:r>
            <a:endParaRPr lang="en-US" altLang="ja-JP" dirty="0" smtClean="0"/>
          </a:p>
          <a:p>
            <a:pPr lvl="1"/>
            <a:r>
              <a:rPr lang="en-US" altLang="ja-JP" dirty="0" smtClean="0">
                <a:hlinkClick r:id="rId2"/>
              </a:rPr>
              <a:t>http://rd.clojure-users.org</a:t>
            </a:r>
            <a:endParaRPr lang="en-US" altLang="ja-JP" dirty="0" smtClean="0"/>
          </a:p>
          <a:p>
            <a:pPr lvl="1">
              <a:buNone/>
            </a:pPr>
            <a:endParaRPr lang="en-US" altLang="ja-JP" dirty="0" smtClean="0"/>
          </a:p>
        </p:txBody>
      </p:sp>
      <p:pic>
        <p:nvPicPr>
          <p:cNvPr id="4" name="コンテンツ プレースホルダ 3" descr="スクリーンショット（2010-07-26 3.18.10）.png"/>
          <p:cNvPicPr>
            <a:picLocks noChangeAspect="1"/>
          </p:cNvPicPr>
          <p:nvPr/>
        </p:nvPicPr>
        <p:blipFill>
          <a:blip r:embed="rId3"/>
          <a:srcRect l="-5907" r="-5907"/>
          <a:stretch>
            <a:fillRect/>
          </a:stretch>
        </p:blipFill>
        <p:spPr bwMode="auto">
          <a:xfrm>
            <a:off x="779287" y="2806012"/>
            <a:ext cx="7056881" cy="388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eaLnBrk="1" hangingPunct="1"/>
            <a:r>
              <a:rPr lang="en-US" altLang="ja-JP"/>
              <a:t>Clojure on Android</a:t>
            </a:r>
            <a:endParaRPr lang="ja-JP" altLang="en-US"/>
          </a:p>
        </p:txBody>
      </p:sp>
      <p:sp>
        <p:nvSpPr>
          <p:cNvPr id="26627" name="テキスト ボックス 3"/>
          <p:cNvSpPr txBox="1">
            <a:spLocks noChangeArrowheads="1"/>
          </p:cNvSpPr>
          <p:nvPr/>
        </p:nvSpPr>
        <p:spPr bwMode="auto">
          <a:xfrm>
            <a:off x="0" y="1765300"/>
            <a:ext cx="9858375" cy="3048000"/>
          </a:xfrm>
          <a:prstGeom prst="rect">
            <a:avLst/>
          </a:prstGeom>
          <a:noFill/>
          <a:ln w="9525">
            <a:noFill/>
            <a:miter lim="800000"/>
            <a:headEnd/>
            <a:tailEnd/>
          </a:ln>
        </p:spPr>
        <p:txBody>
          <a:bodyPr>
            <a:prstTxWarp prst="textNoShape">
              <a:avLst/>
            </a:prstTxWarp>
            <a:spAutoFit/>
          </a:bodyPr>
          <a:lstStyle/>
          <a:p>
            <a:endParaRPr lang="en-US" altLang="ja-JP"/>
          </a:p>
          <a:p>
            <a:r>
              <a:rPr lang="en-US" altLang="ja-JP"/>
              <a:t>(</a:t>
            </a:r>
            <a:r>
              <a:rPr lang="en-US" altLang="ja-JP">
                <a:solidFill>
                  <a:srgbClr val="8064A2"/>
                </a:solidFill>
              </a:rPr>
              <a:t>defactivity</a:t>
            </a:r>
            <a:r>
              <a:rPr lang="en-US" altLang="ja-JP"/>
              <a:t> Main</a:t>
            </a:r>
          </a:p>
          <a:p>
            <a:r>
              <a:rPr lang="en-US" altLang="ja-JP"/>
              <a:t>  (</a:t>
            </a:r>
            <a:r>
              <a:rPr lang="en-US" altLang="ja-JP">
                <a:solidFill>
                  <a:srgbClr val="4BACC6"/>
                </a:solidFill>
              </a:rPr>
              <a:t>:create </a:t>
            </a:r>
            <a:r>
              <a:rPr lang="en-US" altLang="ja-JP"/>
              <a:t>(.setContentView context R$layout/main)</a:t>
            </a:r>
          </a:p>
          <a:p>
            <a:r>
              <a:rPr lang="en-US" altLang="ja-JP"/>
              <a:t>           (</a:t>
            </a:r>
            <a:r>
              <a:rPr lang="en-US" altLang="ja-JP">
                <a:solidFill>
                  <a:srgbClr val="8064A2"/>
                </a:solidFill>
              </a:rPr>
              <a:t>on-click </a:t>
            </a:r>
            <a:r>
              <a:rPr lang="en-US" altLang="ja-JP"/>
              <a:t>(</a:t>
            </a:r>
            <a:r>
              <a:rPr lang="en-US" altLang="ja-JP">
                <a:solidFill>
                  <a:srgbClr val="8064A2"/>
                </a:solidFill>
              </a:rPr>
              <a:t>view-by-id </a:t>
            </a:r>
            <a:r>
              <a:rPr lang="en-US" altLang="ja-JP"/>
              <a:t>R$id/about_button)</a:t>
            </a:r>
          </a:p>
          <a:p>
            <a:r>
              <a:rPr lang="en-US" altLang="ja-JP"/>
              <a:t>                     (</a:t>
            </a:r>
            <a:r>
              <a:rPr lang="en-US" altLang="ja-JP">
                <a:solidFill>
                  <a:srgbClr val="8064A2"/>
                </a:solidFill>
              </a:rPr>
              <a:t>start-activity </a:t>
            </a:r>
            <a:r>
              <a:rPr lang="en-US" altLang="ja-JP"/>
              <a:t>About))</a:t>
            </a:r>
          </a:p>
          <a:p>
            <a:r>
              <a:rPr lang="en-US" altLang="ja-JP"/>
              <a:t>           (</a:t>
            </a:r>
            <a:r>
              <a:rPr lang="en-US" altLang="ja-JP">
                <a:solidFill>
                  <a:srgbClr val="8064A2"/>
                </a:solidFill>
              </a:rPr>
              <a:t>on-click </a:t>
            </a:r>
            <a:r>
              <a:rPr lang="en-US" altLang="ja-JP"/>
              <a:t>(</a:t>
            </a:r>
            <a:r>
              <a:rPr lang="en-US" altLang="ja-JP">
                <a:solidFill>
                  <a:srgbClr val="8064A2"/>
                </a:solidFill>
              </a:rPr>
              <a:t>view-by-id </a:t>
            </a:r>
            <a:r>
              <a:rPr lang="en-US" altLang="ja-JP"/>
              <a:t>R$id/public_timeline_button)</a:t>
            </a:r>
          </a:p>
          <a:p>
            <a:r>
              <a:rPr lang="en-US" altLang="ja-JP"/>
              <a:t>                     (</a:t>
            </a:r>
            <a:r>
              <a:rPr lang="en-US" altLang="ja-JP">
                <a:solidFill>
                  <a:srgbClr val="8064A2"/>
                </a:solidFill>
              </a:rPr>
              <a:t>start-activity </a:t>
            </a:r>
            <a:r>
              <a:rPr lang="en-US" altLang="ja-JP"/>
              <a:t>PublicTimeline))))</a:t>
            </a:r>
          </a:p>
          <a:p>
            <a:endParaRPr lang="ja-JP" altLang="en-US"/>
          </a:p>
        </p:txBody>
      </p:sp>
      <p:sp>
        <p:nvSpPr>
          <p:cNvPr id="26628" name="正方形/長方形 4"/>
          <p:cNvSpPr>
            <a:spLocks noChangeArrowheads="1"/>
          </p:cNvSpPr>
          <p:nvPr/>
        </p:nvSpPr>
        <p:spPr bwMode="auto">
          <a:xfrm>
            <a:off x="457200" y="5380038"/>
            <a:ext cx="6589713" cy="461962"/>
          </a:xfrm>
          <a:prstGeom prst="rect">
            <a:avLst/>
          </a:prstGeom>
          <a:noFill/>
          <a:ln w="9525">
            <a:noFill/>
            <a:miter lim="800000"/>
            <a:headEnd/>
            <a:tailEnd/>
          </a:ln>
        </p:spPr>
        <p:txBody>
          <a:bodyPr>
            <a:prstTxWarp prst="textNoShape">
              <a:avLst/>
            </a:prstTxWarp>
            <a:spAutoFit/>
          </a:bodyPr>
          <a:lstStyle/>
          <a:p>
            <a:r>
              <a:rPr lang="en-US" altLang="ja-JP">
                <a:hlinkClick r:id="rId2"/>
              </a:rPr>
              <a:t>http://github.com/remvee/clj-android</a:t>
            </a:r>
            <a:endParaRPr lang="ja-JP" altLang="en-US"/>
          </a:p>
        </p:txBody>
      </p:sp>
      <p:sp>
        <p:nvSpPr>
          <p:cNvPr id="5" name="テキスト ボックス 4"/>
          <p:cNvSpPr txBox="1"/>
          <p:nvPr/>
        </p:nvSpPr>
        <p:spPr>
          <a:xfrm>
            <a:off x="259763" y="1765300"/>
            <a:ext cx="2871819" cy="461665"/>
          </a:xfrm>
          <a:prstGeom prst="rect">
            <a:avLst/>
          </a:prstGeom>
          <a:noFill/>
        </p:spPr>
        <p:txBody>
          <a:bodyPr wrap="square" rtlCol="0">
            <a:spAutoFit/>
          </a:bodyPr>
          <a:lstStyle/>
          <a:p>
            <a:r>
              <a:rPr kumimoji="1" lang="en-US" altLang="ja-JP" dirty="0" smtClean="0"/>
              <a:t>Activity</a:t>
            </a:r>
            <a:r>
              <a:rPr kumimoji="1" lang="ja-JP" altLang="en-US" dirty="0" smtClean="0"/>
              <a:t>の定義</a:t>
            </a:r>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pPr eaLnBrk="1" hangingPunct="1"/>
            <a:r>
              <a:rPr lang="en-US" altLang="ja-JP"/>
              <a:t>Othre Products</a:t>
            </a:r>
            <a:endParaRPr lang="ja-JP" altLang="en-US"/>
          </a:p>
        </p:txBody>
      </p:sp>
      <p:sp>
        <p:nvSpPr>
          <p:cNvPr id="3" name="コンテンツ プレースホルダー 2"/>
          <p:cNvSpPr>
            <a:spLocks noGrp="1"/>
          </p:cNvSpPr>
          <p:nvPr>
            <p:ph idx="1"/>
          </p:nvPr>
        </p:nvSpPr>
        <p:spPr>
          <a:xfrm>
            <a:off x="457200" y="1600200"/>
            <a:ext cx="8229600" cy="5040313"/>
          </a:xfrm>
        </p:spPr>
        <p:txBody>
          <a:bodyPr>
            <a:normAutofit/>
          </a:bodyPr>
          <a:lstStyle/>
          <a:p>
            <a:pPr eaLnBrk="1" hangingPunct="1">
              <a:lnSpc>
                <a:spcPct val="90000"/>
              </a:lnSpc>
            </a:pPr>
            <a:r>
              <a:rPr lang="en-US" altLang="ja-JP" sz="3000"/>
              <a:t>Ring </a:t>
            </a:r>
            <a:r>
              <a:rPr lang="en-US" altLang="ja-JP" sz="2200"/>
              <a:t>(</a:t>
            </a:r>
            <a:r>
              <a:rPr lang="en-US" altLang="ja-JP" sz="2200">
                <a:hlinkClick r:id="rId2"/>
              </a:rPr>
              <a:t>http://github.com/mmcgrana/ring</a:t>
            </a:r>
            <a:r>
              <a:rPr lang="en-US" altLang="ja-JP" sz="2200"/>
              <a:t>)</a:t>
            </a:r>
            <a:endParaRPr lang="en-US" altLang="ja-JP" sz="3000"/>
          </a:p>
          <a:p>
            <a:pPr lvl="1" eaLnBrk="1" hangingPunct="1">
              <a:lnSpc>
                <a:spcPct val="90000"/>
              </a:lnSpc>
            </a:pPr>
            <a:r>
              <a:rPr lang="en-US" altLang="ja-JP" sz="2600"/>
              <a:t>Web</a:t>
            </a:r>
            <a:r>
              <a:rPr lang="ja-JP" altLang="en-US" sz="2600"/>
              <a:t>アプリケーションの抽象層</a:t>
            </a:r>
            <a:endParaRPr lang="en-US" altLang="ja-JP" sz="2600"/>
          </a:p>
          <a:p>
            <a:pPr lvl="1" eaLnBrk="1" hangingPunct="1">
              <a:lnSpc>
                <a:spcPct val="90000"/>
              </a:lnSpc>
            </a:pPr>
            <a:r>
              <a:rPr lang="en-US" altLang="ja-JP" sz="2600"/>
              <a:t>WSGI(Python)</a:t>
            </a:r>
            <a:r>
              <a:rPr lang="ja-JP" altLang="en-US" sz="2600"/>
              <a:t>、</a:t>
            </a:r>
            <a:r>
              <a:rPr lang="en-US" altLang="ja-JP" sz="2600"/>
              <a:t>Rack(Ruby)</a:t>
            </a:r>
            <a:r>
              <a:rPr lang="ja-JP" altLang="en-US" sz="2600"/>
              <a:t>に相当するもの</a:t>
            </a:r>
            <a:endParaRPr lang="en-US" altLang="ja-JP" sz="2600"/>
          </a:p>
          <a:p>
            <a:pPr eaLnBrk="1" hangingPunct="1">
              <a:lnSpc>
                <a:spcPct val="90000"/>
              </a:lnSpc>
            </a:pPr>
            <a:r>
              <a:rPr lang="en-US" altLang="ja-JP" sz="3000"/>
              <a:t>Compojure </a:t>
            </a:r>
            <a:r>
              <a:rPr lang="en-US" altLang="ja-JP" sz="2200"/>
              <a:t>(</a:t>
            </a:r>
            <a:r>
              <a:rPr lang="en-US" altLang="ja-JP" sz="2200">
                <a:hlinkClick r:id="rId3"/>
              </a:rPr>
              <a:t>http://github.com/weavejester/compojure</a:t>
            </a:r>
            <a:r>
              <a:rPr lang="en-US" altLang="ja-JP" sz="2200"/>
              <a:t>)</a:t>
            </a:r>
          </a:p>
          <a:p>
            <a:pPr lvl="1" eaLnBrk="1" hangingPunct="1">
              <a:lnSpc>
                <a:spcPct val="90000"/>
              </a:lnSpc>
            </a:pPr>
            <a:r>
              <a:rPr lang="en-US" altLang="ja-JP" sz="2600"/>
              <a:t>Sinatra(Ruby)</a:t>
            </a:r>
            <a:r>
              <a:rPr lang="ja-JP" altLang="en-US" sz="2600"/>
              <a:t>に似た</a:t>
            </a:r>
            <a:r>
              <a:rPr lang="en-US" altLang="ja-JP" sz="2600"/>
              <a:t>Web</a:t>
            </a:r>
            <a:r>
              <a:rPr lang="ja-JP" altLang="en-US" sz="2600"/>
              <a:t>アプリケーションフレームワーク</a:t>
            </a:r>
            <a:endParaRPr lang="en-US" altLang="ja-JP" sz="2600"/>
          </a:p>
          <a:p>
            <a:pPr lvl="1" eaLnBrk="1" hangingPunct="1">
              <a:lnSpc>
                <a:spcPct val="90000"/>
              </a:lnSpc>
            </a:pPr>
            <a:r>
              <a:rPr lang="en-US" altLang="ja-JP" sz="2600"/>
              <a:t>Ring</a:t>
            </a:r>
            <a:r>
              <a:rPr lang="ja-JP" altLang="en-US" sz="2600"/>
              <a:t>上に構成</a:t>
            </a:r>
            <a:endParaRPr lang="en-US" altLang="ja-JP" sz="2600"/>
          </a:p>
          <a:p>
            <a:pPr lvl="1" eaLnBrk="1" hangingPunct="1">
              <a:lnSpc>
                <a:spcPct val="90000"/>
              </a:lnSpc>
            </a:pPr>
            <a:r>
              <a:rPr lang="ja-JP" altLang="en-US" sz="2600"/>
              <a:t>逆引き</a:t>
            </a:r>
            <a:r>
              <a:rPr lang="en-US" altLang="ja-JP" sz="2600"/>
              <a:t>Clojure</a:t>
            </a:r>
            <a:r>
              <a:rPr lang="ja-JP" altLang="en-US" sz="2600"/>
              <a:t>で採用</a:t>
            </a:r>
            <a:endParaRPr lang="en-US" altLang="ja-JP" sz="2600"/>
          </a:p>
          <a:p>
            <a:pPr eaLnBrk="1" hangingPunct="1">
              <a:lnSpc>
                <a:spcPct val="90000"/>
              </a:lnSpc>
            </a:pPr>
            <a:r>
              <a:rPr lang="en-US" altLang="ja-JP" sz="3000"/>
              <a:t>Incanter </a:t>
            </a:r>
            <a:r>
              <a:rPr lang="en-US" altLang="ja-JP" sz="2200"/>
              <a:t>(</a:t>
            </a:r>
            <a:r>
              <a:rPr lang="en-US" altLang="ja-JP" sz="2200">
                <a:hlinkClick r:id="rId4"/>
              </a:rPr>
              <a:t>http://incanter.org/</a:t>
            </a:r>
            <a:r>
              <a:rPr lang="en-US" altLang="ja-JP" sz="2200"/>
              <a:t>)</a:t>
            </a:r>
          </a:p>
          <a:p>
            <a:pPr lvl="1" eaLnBrk="1" hangingPunct="1">
              <a:lnSpc>
                <a:spcPct val="90000"/>
              </a:lnSpc>
            </a:pPr>
            <a:r>
              <a:rPr lang="ja-JP" altLang="en-US" sz="2600"/>
              <a:t>統計</a:t>
            </a:r>
            <a:r>
              <a:rPr lang="en-US" altLang="ja-JP" sz="2600"/>
              <a:t>/</a:t>
            </a:r>
            <a:r>
              <a:rPr lang="ja-JP" altLang="en-US" sz="2600"/>
              <a:t>グラフ</a:t>
            </a:r>
            <a:endParaRPr lang="en-US" altLang="ja-JP" sz="2600"/>
          </a:p>
          <a:p>
            <a:pPr lvl="1" eaLnBrk="1" hangingPunct="1">
              <a:lnSpc>
                <a:spcPct val="90000"/>
              </a:lnSpc>
            </a:pPr>
            <a:r>
              <a:rPr lang="en-US" altLang="ja-JP" sz="2600"/>
              <a:t>R</a:t>
            </a:r>
            <a:r>
              <a:rPr lang="ja-JP" altLang="en-US" sz="2600"/>
              <a:t>言語風プラットフォーム</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r>
              <a:rPr lang="en-US" altLang="ja-JP"/>
              <a:t>Community</a:t>
            </a:r>
            <a:endParaRPr lang="ja-JP" altLang="en-US"/>
          </a:p>
        </p:txBody>
      </p:sp>
      <p:sp>
        <p:nvSpPr>
          <p:cNvPr id="28675" name="コンテンツ プレースホルダ 2"/>
          <p:cNvSpPr>
            <a:spLocks noGrp="1"/>
          </p:cNvSpPr>
          <p:nvPr>
            <p:ph idx="1"/>
          </p:nvPr>
        </p:nvSpPr>
        <p:spPr/>
        <p:txBody>
          <a:bodyPr/>
          <a:lstStyle/>
          <a:p>
            <a:pPr eaLnBrk="1" hangingPunct="1"/>
            <a:r>
              <a:rPr lang="en-US" altLang="ja-JP" dirty="0" err="1"/>
              <a:t>Clojure</a:t>
            </a:r>
            <a:r>
              <a:rPr lang="en-US" altLang="ja-JP" dirty="0"/>
              <a:t>-Users </a:t>
            </a:r>
            <a:r>
              <a:rPr lang="en-US" altLang="ja-JP" sz="2000" dirty="0"/>
              <a:t>(</a:t>
            </a:r>
            <a:r>
              <a:rPr lang="en-US" altLang="ja-JP" sz="2000" dirty="0">
                <a:hlinkClick r:id="rId2"/>
              </a:rPr>
              <a:t>http://clojure-users.org</a:t>
            </a:r>
            <a:r>
              <a:rPr lang="en-US" altLang="ja-JP" sz="2000" dirty="0"/>
              <a:t>)</a:t>
            </a:r>
            <a:endParaRPr lang="en-US" altLang="ja-JP" dirty="0"/>
          </a:p>
          <a:p>
            <a:pPr lvl="1" eaLnBrk="1" hangingPunct="1"/>
            <a:r>
              <a:rPr lang="en-US" altLang="ja-JP" dirty="0" err="1"/>
              <a:t>Tokyo.clj</a:t>
            </a:r>
            <a:endParaRPr lang="en-US" altLang="ja-JP" dirty="0"/>
          </a:p>
          <a:p>
            <a:pPr lvl="2" eaLnBrk="1" hangingPunct="1"/>
            <a:r>
              <a:rPr lang="ja-JP" altLang="en-US" dirty="0"/>
              <a:t>月</a:t>
            </a:r>
            <a:r>
              <a:rPr lang="en-US" altLang="ja-JP" dirty="0"/>
              <a:t>1</a:t>
            </a:r>
            <a:r>
              <a:rPr lang="ja-JP" altLang="en-US" dirty="0"/>
              <a:t>回の勉強会</a:t>
            </a:r>
            <a:r>
              <a:rPr lang="en-US" altLang="ja-JP" dirty="0"/>
              <a:t>/</a:t>
            </a:r>
            <a:r>
              <a:rPr lang="ja-JP" altLang="en-US" dirty="0" smtClean="0"/>
              <a:t>ハッカソン</a:t>
            </a:r>
            <a:endParaRPr lang="en-US" altLang="ja-JP" dirty="0" smtClean="0"/>
          </a:p>
          <a:p>
            <a:pPr lvl="2" eaLnBrk="1" hangingPunct="1"/>
            <a:r>
              <a:rPr lang="ja-JP" altLang="en-US" dirty="0" smtClean="0"/>
              <a:t>次回は</a:t>
            </a:r>
            <a:r>
              <a:rPr lang="en-US" altLang="ja-JP" dirty="0" smtClean="0"/>
              <a:t>8/28</a:t>
            </a:r>
          </a:p>
          <a:p>
            <a:pPr lvl="3" eaLnBrk="1" hangingPunct="1"/>
            <a:r>
              <a:rPr lang="ja-JP" altLang="en-US" dirty="0" smtClean="0"/>
              <a:t>登録はここから</a:t>
            </a:r>
            <a:r>
              <a:rPr lang="en-US" altLang="ja-JP" dirty="0" smtClean="0"/>
              <a:t> </a:t>
            </a:r>
            <a:r>
              <a:rPr lang="en-US" altLang="ja-JP" dirty="0" smtClean="0">
                <a:hlinkClick r:id="rId3"/>
              </a:rPr>
              <a:t>http://twtvite.com/tokyoclj5</a:t>
            </a:r>
            <a:endParaRPr lang="en-US" altLang="ja-JP" dirty="0" smtClean="0"/>
          </a:p>
          <a:p>
            <a:pPr lvl="1" eaLnBrk="1" hangingPunct="1"/>
            <a:r>
              <a:rPr lang="en-US" altLang="ja-JP" dirty="0" err="1"/>
              <a:t>clojure-ja</a:t>
            </a:r>
            <a:r>
              <a:rPr lang="en-US" altLang="ja-JP" dirty="0"/>
              <a:t> </a:t>
            </a:r>
            <a:r>
              <a:rPr lang="en-US" altLang="ja-JP" sz="2000" dirty="0"/>
              <a:t>(</a:t>
            </a:r>
            <a:r>
              <a:rPr lang="en-US" altLang="ja-JP" sz="2000" dirty="0">
                <a:hlinkClick r:id="rId4"/>
              </a:rPr>
              <a:t>http://groups.google.co.jp/group/clojure-ja</a:t>
            </a:r>
            <a:r>
              <a:rPr lang="en-US" altLang="ja-JP" sz="2000" dirty="0"/>
              <a:t>)</a:t>
            </a:r>
            <a:endParaRPr lang="en-US" altLang="ja-JP" dirty="0"/>
          </a:p>
          <a:p>
            <a:pPr lvl="2" eaLnBrk="1" hangingPunct="1"/>
            <a:r>
              <a:rPr lang="en-US" altLang="ja-JP" dirty="0" err="1"/>
              <a:t>Clojure</a:t>
            </a:r>
            <a:r>
              <a:rPr lang="ja-JP" altLang="en-US" dirty="0"/>
              <a:t>ユーザー用日本語</a:t>
            </a:r>
            <a:r>
              <a:rPr lang="en-US" altLang="ja-JP" dirty="0"/>
              <a:t>ML</a:t>
            </a:r>
          </a:p>
          <a:p>
            <a:pPr eaLnBrk="1" hangingPunct="1"/>
            <a:r>
              <a:rPr lang="en-US" altLang="ja-JP" dirty="0" err="1"/>
              <a:t>Chaton</a:t>
            </a:r>
            <a:r>
              <a:rPr lang="en-US" altLang="ja-JP" dirty="0"/>
              <a:t> </a:t>
            </a:r>
            <a:r>
              <a:rPr lang="en-US" altLang="ja-JP" dirty="0" err="1"/>
              <a:t>Clojure</a:t>
            </a:r>
            <a:r>
              <a:rPr lang="en-US" altLang="ja-JP" dirty="0"/>
              <a:t> </a:t>
            </a:r>
            <a:r>
              <a:rPr lang="en-US" altLang="ja-JP" sz="2000" dirty="0"/>
              <a:t>(</a:t>
            </a:r>
            <a:r>
              <a:rPr lang="en-US" altLang="ja-JP" sz="2000" dirty="0">
                <a:hlinkClick r:id="rId5"/>
              </a:rPr>
              <a:t>http://practical-scheme.net/chaton/clojure/</a:t>
            </a:r>
            <a:r>
              <a:rPr lang="en-US" altLang="ja-JP" sz="2000" dirty="0"/>
              <a:t>)</a:t>
            </a:r>
          </a:p>
          <a:p>
            <a:pPr lvl="1" eaLnBrk="1" hangingPunct="1"/>
            <a:r>
              <a:rPr lang="en-US" altLang="ja-JP" dirty="0" err="1"/>
              <a:t>Shiro</a:t>
            </a:r>
            <a:r>
              <a:rPr lang="ja-JP" altLang="en-US" dirty="0"/>
              <a:t>さんが答えてくれる</a:t>
            </a:r>
            <a:r>
              <a:rPr lang="en-US" altLang="ja-JP"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lang="ja-JP" altLang="en-US" dirty="0"/>
          </a:p>
        </p:txBody>
      </p:sp>
      <p:sp>
        <p:nvSpPr>
          <p:cNvPr id="3" name="コンテンツ プレースホルダ 2"/>
          <p:cNvSpPr>
            <a:spLocks noGrp="1"/>
          </p:cNvSpPr>
          <p:nvPr>
            <p:ph idx="1"/>
          </p:nvPr>
        </p:nvSpPr>
        <p:spPr/>
        <p:txBody>
          <a:bodyPr/>
          <a:lstStyle/>
          <a:p>
            <a:r>
              <a:rPr lang="en-US" altLang="ja-JP" dirty="0" err="1" smtClean="0">
                <a:solidFill>
                  <a:srgbClr val="4F81BD"/>
                </a:solidFill>
              </a:rPr>
              <a:t>Clojure</a:t>
            </a:r>
            <a:r>
              <a:rPr lang="en-US" altLang="ja-JP" dirty="0" smtClean="0">
                <a:solidFill>
                  <a:srgbClr val="4F81BD"/>
                </a:solidFill>
              </a:rPr>
              <a:t>?</a:t>
            </a:r>
          </a:p>
          <a:p>
            <a:r>
              <a:rPr lang="en-US" altLang="ja-JP" dirty="0" smtClean="0"/>
              <a:t>Immutable</a:t>
            </a:r>
          </a:p>
          <a:p>
            <a:r>
              <a:rPr lang="en-US" altLang="ja-JP" dirty="0" smtClean="0"/>
              <a:t>Concurrency</a:t>
            </a:r>
          </a:p>
          <a:p>
            <a:r>
              <a:rPr lang="en-US" altLang="ja-JP" dirty="0" smtClean="0"/>
              <a:t>Program as Data</a:t>
            </a:r>
          </a:p>
          <a:p>
            <a:r>
              <a:rPr lang="en-US" altLang="ja-JP" dirty="0" smtClean="0"/>
              <a:t>etc</a:t>
            </a:r>
          </a:p>
          <a:p>
            <a:endParaRPr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pPr eaLnBrk="1" hangingPunct="1"/>
            <a:r>
              <a:rPr lang="en-US" altLang="ja-JP"/>
              <a:t>Next</a:t>
            </a:r>
            <a:endParaRPr lang="ja-JP" altLang="en-US"/>
          </a:p>
        </p:txBody>
      </p:sp>
      <p:sp>
        <p:nvSpPr>
          <p:cNvPr id="29699" name="コンテンツ プレースホルダ 2"/>
          <p:cNvSpPr>
            <a:spLocks noGrp="1"/>
          </p:cNvSpPr>
          <p:nvPr>
            <p:ph idx="1"/>
          </p:nvPr>
        </p:nvSpPr>
        <p:spPr/>
        <p:txBody>
          <a:bodyPr/>
          <a:lstStyle/>
          <a:p>
            <a:pPr eaLnBrk="1" hangingPunct="1"/>
            <a:r>
              <a:rPr lang="en-US" altLang="ja-JP" dirty="0" smtClean="0">
                <a:hlinkClick r:id="rId2"/>
              </a:rPr>
              <a:t>http://github.com/stuarthalloway/clojure-presentations/downloads</a:t>
            </a:r>
            <a:endParaRPr lang="en-US" altLang="ja-JP" dirty="0" smtClean="0"/>
          </a:p>
          <a:p>
            <a:pPr lvl="1" eaLnBrk="1" hangingPunct="1"/>
            <a:r>
              <a:rPr lang="en-US" altLang="ja-JP" dirty="0" smtClean="0"/>
              <a:t>Stuart </a:t>
            </a:r>
            <a:r>
              <a:rPr lang="en-US" altLang="ja-JP" dirty="0" err="1"/>
              <a:t>Halloway</a:t>
            </a:r>
            <a:r>
              <a:rPr lang="ja-JP" altLang="en-US" dirty="0"/>
              <a:t>による</a:t>
            </a:r>
            <a:r>
              <a:rPr lang="en-US" altLang="ja-JP" dirty="0" err="1"/>
              <a:t>Clojure</a:t>
            </a:r>
            <a:r>
              <a:rPr lang="ja-JP" altLang="en-US" dirty="0"/>
              <a:t>入門</a:t>
            </a:r>
            <a:endParaRPr lang="en-US" altLang="ja-JP" dirty="0"/>
          </a:p>
          <a:p>
            <a:pPr lvl="1" eaLnBrk="1" hangingPunct="1"/>
            <a:r>
              <a:rPr lang="en-US" altLang="ja-JP" dirty="0" err="1"/>
              <a:t>Clojure</a:t>
            </a:r>
            <a:r>
              <a:rPr lang="ja-JP" altLang="en-US" dirty="0"/>
              <a:t>の重要なエッセンスが網羅</a:t>
            </a:r>
            <a:endParaRPr lang="en-US" altLang="ja-JP" dirty="0"/>
          </a:p>
          <a:p>
            <a:pPr eaLnBrk="1" hangingPunct="1"/>
            <a:endParaRPr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タイトル 3"/>
          <p:cNvSpPr>
            <a:spLocks noGrp="1"/>
          </p:cNvSpPr>
          <p:nvPr>
            <p:ph type="ctrTitle"/>
          </p:nvPr>
        </p:nvSpPr>
        <p:spPr/>
        <p:txBody>
          <a:bodyPr/>
          <a:lstStyle/>
          <a:p>
            <a:pPr eaLnBrk="1" hangingPunct="1"/>
            <a:r>
              <a:rPr lang="ja-JP" altLang="en-US"/>
              <a:t>ご清聴ありがとうございました</a:t>
            </a:r>
          </a:p>
        </p:txBody>
      </p:sp>
      <p:sp>
        <p:nvSpPr>
          <p:cNvPr id="5" name="サブタイトル 4"/>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altLang="ja-JP"/>
              <a:t>Clojure?</a:t>
            </a:r>
            <a:endParaRPr lang="ja-JP" altLang="en-US"/>
          </a:p>
        </p:txBody>
      </p:sp>
      <p:sp>
        <p:nvSpPr>
          <p:cNvPr id="5123" name="コンテンツ プレースホルダ 2"/>
          <p:cNvSpPr>
            <a:spLocks noGrp="1"/>
          </p:cNvSpPr>
          <p:nvPr>
            <p:ph idx="1"/>
          </p:nvPr>
        </p:nvSpPr>
        <p:spPr>
          <a:xfrm>
            <a:off x="457200" y="1600200"/>
            <a:ext cx="8229600" cy="4979988"/>
          </a:xfrm>
        </p:spPr>
        <p:txBody>
          <a:bodyPr/>
          <a:lstStyle/>
          <a:p>
            <a:pPr eaLnBrk="1" hangingPunct="1">
              <a:lnSpc>
                <a:spcPct val="80000"/>
              </a:lnSpc>
            </a:pPr>
            <a:r>
              <a:rPr lang="en-US" altLang="ja-JP" sz="2800" dirty="0"/>
              <a:t>new Lisp dialect</a:t>
            </a:r>
            <a:endParaRPr lang="en-US" altLang="ja-JP" sz="2800" dirty="0" smtClean="0"/>
          </a:p>
          <a:p>
            <a:pPr lvl="1" eaLnBrk="1" hangingPunct="1">
              <a:lnSpc>
                <a:spcPct val="80000"/>
              </a:lnSpc>
            </a:pPr>
            <a:r>
              <a:rPr lang="en-US" altLang="ja-JP" sz="2400" dirty="0" smtClean="0"/>
              <a:t>not </a:t>
            </a:r>
            <a:r>
              <a:rPr lang="en-US" altLang="ja-JP" sz="2400" dirty="0" err="1" smtClean="0"/>
              <a:t>CommonLisp</a:t>
            </a:r>
            <a:r>
              <a:rPr lang="en-US" altLang="ja-JP" sz="2400" dirty="0" smtClean="0"/>
              <a:t> </a:t>
            </a:r>
            <a:r>
              <a:rPr lang="en-US" altLang="ja-JP" sz="2400" dirty="0"/>
              <a:t>, Scheme</a:t>
            </a:r>
          </a:p>
          <a:p>
            <a:pPr lvl="1" eaLnBrk="1" hangingPunct="1">
              <a:lnSpc>
                <a:spcPct val="80000"/>
              </a:lnSpc>
            </a:pPr>
            <a:r>
              <a:rPr lang="en-US" altLang="ja-JP" sz="2400" dirty="0"/>
              <a:t>run on JVM</a:t>
            </a:r>
          </a:p>
          <a:p>
            <a:pPr eaLnBrk="1" hangingPunct="1">
              <a:lnSpc>
                <a:spcPct val="80000"/>
              </a:lnSpc>
            </a:pPr>
            <a:r>
              <a:rPr lang="en-US" altLang="ja-JP" sz="2800" dirty="0" smtClean="0"/>
              <a:t>Functional</a:t>
            </a:r>
          </a:p>
          <a:p>
            <a:pPr eaLnBrk="1" hangingPunct="1">
              <a:lnSpc>
                <a:spcPct val="80000"/>
              </a:lnSpc>
            </a:pPr>
            <a:r>
              <a:rPr lang="en-US" altLang="ja-JP" sz="2800" dirty="0"/>
              <a:t>Immutable</a:t>
            </a:r>
            <a:endParaRPr lang="en-US" altLang="ja-JP" sz="2400" dirty="0"/>
          </a:p>
          <a:p>
            <a:pPr eaLnBrk="1" hangingPunct="1">
              <a:lnSpc>
                <a:spcPct val="80000"/>
              </a:lnSpc>
            </a:pPr>
            <a:r>
              <a:rPr lang="en-US" altLang="ja-JP" sz="2800" dirty="0"/>
              <a:t>Concurrency</a:t>
            </a:r>
          </a:p>
          <a:p>
            <a:pPr lvl="1" eaLnBrk="1" hangingPunct="1">
              <a:lnSpc>
                <a:spcPct val="80000"/>
              </a:lnSpc>
            </a:pPr>
            <a:r>
              <a:rPr lang="en-US" altLang="ja-JP" sz="2400" dirty="0"/>
              <a:t>STM</a:t>
            </a:r>
          </a:p>
          <a:p>
            <a:pPr lvl="1" eaLnBrk="1" hangingPunct="1">
              <a:lnSpc>
                <a:spcPct val="80000"/>
              </a:lnSpc>
            </a:pPr>
            <a:r>
              <a:rPr lang="en-US" altLang="ja-JP" sz="2400" dirty="0"/>
              <a:t>agent system</a:t>
            </a:r>
          </a:p>
          <a:p>
            <a:pPr eaLnBrk="1" hangingPunct="1">
              <a:lnSpc>
                <a:spcPct val="80000"/>
              </a:lnSpc>
            </a:pPr>
            <a:r>
              <a:rPr lang="en-US" altLang="ja-JP" sz="2800" dirty="0"/>
              <a:t>Program as  Data</a:t>
            </a:r>
          </a:p>
          <a:p>
            <a:pPr lvl="1" eaLnBrk="1" hangingPunct="1">
              <a:lnSpc>
                <a:spcPct val="80000"/>
              </a:lnSpc>
            </a:pPr>
            <a:r>
              <a:rPr lang="en-US" altLang="ja-JP" sz="2400" dirty="0"/>
              <a:t>Macro</a:t>
            </a:r>
          </a:p>
          <a:p>
            <a:pPr lvl="1" eaLnBrk="1" hangingPunct="1">
              <a:lnSpc>
                <a:spcPct val="80000"/>
              </a:lnSpc>
            </a:pPr>
            <a:r>
              <a:rPr lang="en-US" altLang="ja-JP" sz="2400" dirty="0"/>
              <a:t>DSL</a:t>
            </a:r>
          </a:p>
          <a:p>
            <a:pPr eaLnBrk="1" hangingPunct="1">
              <a:lnSpc>
                <a:spcPct val="80000"/>
              </a:lnSpc>
            </a:pPr>
            <a:r>
              <a:rPr lang="en-US" altLang="ja-JP" sz="2800" dirty="0"/>
              <a:t>Java Interoperability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タイトル 3"/>
          <p:cNvSpPr>
            <a:spLocks noGrp="1"/>
          </p:cNvSpPr>
          <p:nvPr>
            <p:ph type="ctrTitle"/>
          </p:nvPr>
        </p:nvSpPr>
        <p:spPr/>
        <p:txBody>
          <a:bodyPr/>
          <a:lstStyle/>
          <a:p>
            <a:pPr eaLnBrk="1" hangingPunct="1"/>
            <a:r>
              <a:rPr lang="ja-JP" altLang="en-US"/>
              <a:t>プログラミング</a:t>
            </a:r>
            <a:r>
              <a:rPr lang="en-US" altLang="ja-JP"/>
              <a:t>Clojure</a:t>
            </a:r>
            <a:br>
              <a:rPr lang="en-US" altLang="ja-JP"/>
            </a:br>
            <a:r>
              <a:rPr lang="en-US" altLang="ja-JP"/>
              <a:t>(</a:t>
            </a:r>
            <a:r>
              <a:rPr lang="ja-JP" altLang="en-US"/>
              <a:t>訳</a:t>
            </a:r>
            <a:r>
              <a:rPr lang="en-US" altLang="ja-JP"/>
              <a:t>:</a:t>
            </a:r>
            <a:r>
              <a:rPr lang="ja-JP" altLang="en-US"/>
              <a:t>川合史朗</a:t>
            </a:r>
            <a:r>
              <a:rPr lang="en-US" altLang="ja-JP"/>
              <a:t>)</a:t>
            </a:r>
            <a:r>
              <a:rPr lang="ja-JP" altLang="en-US"/>
              <a:t>の出版で</a:t>
            </a:r>
          </a:p>
        </p:txBody>
      </p:sp>
      <p:pic>
        <p:nvPicPr>
          <p:cNvPr id="6147" name="Picture 3"/>
          <p:cNvPicPr>
            <a:picLocks noChangeAspect="1" noChangeArrowheads="1"/>
          </p:cNvPicPr>
          <p:nvPr/>
        </p:nvPicPr>
        <p:blipFill>
          <a:blip r:embed="rId2"/>
          <a:srcRect/>
          <a:stretch>
            <a:fillRect/>
          </a:stretch>
        </p:blipFill>
        <p:spPr bwMode="auto">
          <a:xfrm>
            <a:off x="6573838" y="4090988"/>
            <a:ext cx="1628775" cy="2300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タイトル 5"/>
          <p:cNvSpPr>
            <a:spLocks noGrp="1"/>
          </p:cNvSpPr>
          <p:nvPr>
            <p:ph type="ctrTitle"/>
          </p:nvPr>
        </p:nvSpPr>
        <p:spPr/>
        <p:txBody>
          <a:bodyPr/>
          <a:lstStyle/>
          <a:p>
            <a:pPr eaLnBrk="1" hangingPunct="1"/>
            <a:r>
              <a:rPr lang="ja-JP" altLang="en-US"/>
              <a:t>吹き荒れた</a:t>
            </a:r>
            <a:r>
              <a:rPr lang="en-US" altLang="ja-JP"/>
              <a:t>Clojure</a:t>
            </a:r>
            <a:r>
              <a:rPr lang="ja-JP" altLang="en-US"/>
              <a:t>旋風</a:t>
            </a:r>
          </a:p>
        </p:txBody>
      </p:sp>
      <p:sp>
        <p:nvSpPr>
          <p:cNvPr id="7" name="サブタイトル 6"/>
          <p:cNvSpPr>
            <a:spLocks noGrp="1"/>
          </p:cNvSpPr>
          <p:nvPr>
            <p:ph type="subTitle" idx="1"/>
          </p:nvPr>
        </p:nvSpPr>
        <p:spPr/>
        <p:txBody>
          <a:bodyPr rtlCol="0">
            <a:normAutofit/>
          </a:bodyPr>
          <a:lstStyle/>
          <a:p>
            <a:pPr eaLnBrk="1" fontAlgn="auto" hangingPunct="1">
              <a:spcAft>
                <a:spcPts val="0"/>
              </a:spcAft>
              <a:buFont typeface="Arial"/>
              <a:buNone/>
              <a:defRPr/>
            </a:pPr>
            <a:endParaRPr lang="ja-JP" altLang="en-US" smtClean="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タイトル 5"/>
          <p:cNvSpPr>
            <a:spLocks noGrp="1"/>
          </p:cNvSpPr>
          <p:nvPr>
            <p:ph type="ctrTitle"/>
          </p:nvPr>
        </p:nvSpPr>
        <p:spPr/>
        <p:txBody>
          <a:bodyPr/>
          <a:lstStyle/>
          <a:p>
            <a:pPr eaLnBrk="1" hangingPunct="1"/>
            <a:r>
              <a:rPr lang="en-US" altLang="ja-JP"/>
              <a:t>TL</a:t>
            </a:r>
            <a:r>
              <a:rPr lang="ja-JP" altLang="en-US"/>
              <a:t>が</a:t>
            </a:r>
            <a:r>
              <a:rPr lang="en-US" altLang="ja-JP"/>
              <a:t>Clojure</a:t>
            </a:r>
            <a:r>
              <a:rPr lang="ja-JP" altLang="en-US"/>
              <a:t>の話題で一色</a:t>
            </a:r>
            <a:r>
              <a:rPr lang="en-US" altLang="ja-JP"/>
              <a:t>!!</a:t>
            </a:r>
            <a:endParaRPr lang="ja-JP" altLang="en-US"/>
          </a:p>
        </p:txBody>
      </p:sp>
      <p:sp>
        <p:nvSpPr>
          <p:cNvPr id="7" name="サブタイトル 6"/>
          <p:cNvSpPr>
            <a:spLocks noGrp="1"/>
          </p:cNvSpPr>
          <p:nvPr>
            <p:ph type="subTitle" idx="1"/>
          </p:nvPr>
        </p:nvSpPr>
        <p:spPr/>
        <p:txBody>
          <a:bodyPr/>
          <a:lstStyle/>
          <a:p>
            <a:pPr eaLnBrk="1" hangingPunct="1">
              <a:defRPr/>
            </a:pPr>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1566</TotalTime>
  <Words>2407</Words>
  <Application>Microsoft Macintosh PowerPoint</Application>
  <PresentationFormat>画面に合わせる (4:3)</PresentationFormat>
  <Paragraphs>467</Paragraphs>
  <Slides>51</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51</vt:i4>
      </vt:variant>
    </vt:vector>
  </HeadingPairs>
  <TitlesOfParts>
    <vt:vector size="52" baseType="lpstr">
      <vt:lpstr>Office テーマ</vt:lpstr>
      <vt:lpstr>Langage Update (Clojure)</vt:lpstr>
      <vt:lpstr>Language Update初登場なので</vt:lpstr>
      <vt:lpstr>今回はClojureの言語紹介をします</vt:lpstr>
      <vt:lpstr>スライド50ページもありますｗ</vt:lpstr>
      <vt:lpstr>Agenda</vt:lpstr>
      <vt:lpstr>Clojure?</vt:lpstr>
      <vt:lpstr>プログラミングClojure (訳:川合史朗)の出版で</vt:lpstr>
      <vt:lpstr>吹き荒れたClojure旋風</vt:lpstr>
      <vt:lpstr>TLがClojureの話題で一色!!</vt:lpstr>
      <vt:lpstr>空前のClojureブーム到来!!</vt:lpstr>
      <vt:lpstr>そんな時代がClojure にもありました orz</vt:lpstr>
      <vt:lpstr>気を取り直して、再び興味をもってもらえるように紹介します(&gt; &lt;)</vt:lpstr>
      <vt:lpstr>Clojure History</vt:lpstr>
      <vt:lpstr>Position in JVM Languages</vt:lpstr>
      <vt:lpstr>Syntax (primitive)</vt:lpstr>
      <vt:lpstr>Syntax (data structure)</vt:lpstr>
      <vt:lpstr>Hello World</vt:lpstr>
      <vt:lpstr>Function Call</vt:lpstr>
      <vt:lpstr>Java Interoperability</vt:lpstr>
      <vt:lpstr>Agenda</vt:lpstr>
      <vt:lpstr>Immutable</vt:lpstr>
      <vt:lpstr>Immutable</vt:lpstr>
      <vt:lpstr>Immutable</vt:lpstr>
      <vt:lpstr>Agenda</vt:lpstr>
      <vt:lpstr>Concurrency</vt:lpstr>
      <vt:lpstr>ref</vt:lpstr>
      <vt:lpstr>without “ref”</vt:lpstr>
      <vt:lpstr>STEP1/4</vt:lpstr>
      <vt:lpstr>STEP2/4</vt:lpstr>
      <vt:lpstr>STEP3/4</vt:lpstr>
      <vt:lpstr>STEP4/4</vt:lpstr>
      <vt:lpstr>STM</vt:lpstr>
      <vt:lpstr>Implementaion of STM</vt:lpstr>
      <vt:lpstr>Mechanism of STM</vt:lpstr>
      <vt:lpstr>Concurrency</vt:lpstr>
      <vt:lpstr>Agenda</vt:lpstr>
      <vt:lpstr>Program as Data</vt:lpstr>
      <vt:lpstr>Macro</vt:lpstr>
      <vt:lpstr>DSL</vt:lpstr>
      <vt:lpstr>DSL</vt:lpstr>
      <vt:lpstr>DSL</vt:lpstr>
      <vt:lpstr>Program as Data</vt:lpstr>
      <vt:lpstr>Agenda</vt:lpstr>
      <vt:lpstr>Development</vt:lpstr>
      <vt:lpstr>Clojure on GAE</vt:lpstr>
      <vt:lpstr>Clojure on GAE</vt:lpstr>
      <vt:lpstr>Clojure on Android</vt:lpstr>
      <vt:lpstr>Othre Products</vt:lpstr>
      <vt:lpstr>Community</vt:lpstr>
      <vt:lpstr>Next</vt:lpstr>
      <vt:lpstr>ご清聴ありがとうございました</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Toshiaki Maki</dc:creator>
  <cp:lastModifiedBy>Toshiaki Maki</cp:lastModifiedBy>
  <cp:revision>41</cp:revision>
  <dcterms:created xsi:type="dcterms:W3CDTF">2010-07-30T18:45:35Z</dcterms:created>
  <dcterms:modified xsi:type="dcterms:W3CDTF">2010-07-31T00:07:59Z</dcterms:modified>
</cp:coreProperties>
</file>