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0" r:id="rId2"/>
    <p:sldId id="257" r:id="rId3"/>
    <p:sldId id="256" r:id="rId4"/>
    <p:sldId id="258" r:id="rId5"/>
    <p:sldId id="259" r:id="rId6"/>
    <p:sldId id="264" r:id="rId7"/>
    <p:sldId id="271" r:id="rId8"/>
    <p:sldId id="261" r:id="rId9"/>
    <p:sldId id="260" r:id="rId10"/>
    <p:sldId id="262" r:id="rId11"/>
    <p:sldId id="266" r:id="rId12"/>
    <p:sldId id="267" r:id="rId13"/>
    <p:sldId id="269" r:id="rId14"/>
    <p:sldId id="263" r:id="rId15"/>
    <p:sldId id="272" r:id="rId16"/>
    <p:sldId id="273" r:id="rId17"/>
    <p:sldId id="274" r:id="rId18"/>
    <p:sldId id="275" r:id="rId19"/>
    <p:sldId id="265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736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0EC1F-672D-4203-9161-3F5C41981A27}" type="datetimeFigureOut">
              <a:rPr kumimoji="1" lang="ja-JP" altLang="en-US" smtClean="0"/>
              <a:pPr/>
              <a:t>2010/8/5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39D11-60A0-4CE3-A4C2-B8AC32CA8B4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39D11-60A0-4CE3-A4C2-B8AC32CA8B4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39D11-60A0-4CE3-A4C2-B8AC32CA8B4A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39D11-60A0-4CE3-A4C2-B8AC32CA8B4A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39D11-60A0-4CE3-A4C2-B8AC32CA8B4A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39D11-60A0-4CE3-A4C2-B8AC32CA8B4A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39D11-60A0-4CE3-A4C2-B8AC32CA8B4A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39D11-60A0-4CE3-A4C2-B8AC32CA8B4A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39D11-60A0-4CE3-A4C2-B8AC32CA8B4A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39D11-60A0-4CE3-A4C2-B8AC32CA8B4A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39D11-60A0-4CE3-A4C2-B8AC32CA8B4A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39D11-60A0-4CE3-A4C2-B8AC32CA8B4A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39D11-60A0-4CE3-A4C2-B8AC32CA8B4A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39D11-60A0-4CE3-A4C2-B8AC32CA8B4A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39D11-60A0-4CE3-A4C2-B8AC32CA8B4A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39D11-60A0-4CE3-A4C2-B8AC32CA8B4A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39D11-60A0-4CE3-A4C2-B8AC32CA8B4A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39D11-60A0-4CE3-A4C2-B8AC32CA8B4A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39D11-60A0-4CE3-A4C2-B8AC32CA8B4A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39D11-60A0-4CE3-A4C2-B8AC32CA8B4A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244E-7594-4828-96E7-AAD9A9174494}" type="datetimeFigureOut">
              <a:rPr kumimoji="1" lang="ja-JP" altLang="en-US" smtClean="0"/>
              <a:pPr/>
              <a:t>2010/8/5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CCBC-DFAA-437F-A2DD-00A582DF146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244E-7594-4828-96E7-AAD9A9174494}" type="datetimeFigureOut">
              <a:rPr kumimoji="1" lang="ja-JP" altLang="en-US" smtClean="0"/>
              <a:pPr/>
              <a:t>2010/8/5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CCBC-DFAA-437F-A2DD-00A582DF146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244E-7594-4828-96E7-AAD9A9174494}" type="datetimeFigureOut">
              <a:rPr kumimoji="1" lang="ja-JP" altLang="en-US" smtClean="0"/>
              <a:pPr/>
              <a:t>2010/8/5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CCBC-DFAA-437F-A2DD-00A582DF146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244E-7594-4828-96E7-AAD9A9174494}" type="datetimeFigureOut">
              <a:rPr kumimoji="1" lang="ja-JP" altLang="en-US" smtClean="0"/>
              <a:pPr/>
              <a:t>2010/8/5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CCBC-DFAA-437F-A2DD-00A582DF146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244E-7594-4828-96E7-AAD9A9174494}" type="datetimeFigureOut">
              <a:rPr kumimoji="1" lang="ja-JP" altLang="en-US" smtClean="0"/>
              <a:pPr/>
              <a:t>2010/8/5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CCBC-DFAA-437F-A2DD-00A582DF146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244E-7594-4828-96E7-AAD9A9174494}" type="datetimeFigureOut">
              <a:rPr kumimoji="1" lang="ja-JP" altLang="en-US" smtClean="0"/>
              <a:pPr/>
              <a:t>2010/8/5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CCBC-DFAA-437F-A2DD-00A582DF146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244E-7594-4828-96E7-AAD9A9174494}" type="datetimeFigureOut">
              <a:rPr kumimoji="1" lang="ja-JP" altLang="en-US" smtClean="0"/>
              <a:pPr/>
              <a:t>2010/8/5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CCBC-DFAA-437F-A2DD-00A582DF146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244E-7594-4828-96E7-AAD9A9174494}" type="datetimeFigureOut">
              <a:rPr kumimoji="1" lang="ja-JP" altLang="en-US" smtClean="0"/>
              <a:pPr/>
              <a:t>2010/8/5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CCBC-DFAA-437F-A2DD-00A582DF146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244E-7594-4828-96E7-AAD9A9174494}" type="datetimeFigureOut">
              <a:rPr kumimoji="1" lang="ja-JP" altLang="en-US" smtClean="0"/>
              <a:pPr/>
              <a:t>2010/8/5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CCBC-DFAA-437F-A2DD-00A582DF146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244E-7594-4828-96E7-AAD9A9174494}" type="datetimeFigureOut">
              <a:rPr kumimoji="1" lang="ja-JP" altLang="en-US" smtClean="0"/>
              <a:pPr/>
              <a:t>2010/8/5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CCBC-DFAA-437F-A2DD-00A582DF146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244E-7594-4828-96E7-AAD9A9174494}" type="datetimeFigureOut">
              <a:rPr kumimoji="1" lang="ja-JP" altLang="en-US" smtClean="0"/>
              <a:pPr/>
              <a:t>2010/8/5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CCBC-DFAA-437F-A2DD-00A582DF146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9244E-7594-4828-96E7-AAD9A9174494}" type="datetimeFigureOut">
              <a:rPr kumimoji="1" lang="ja-JP" altLang="en-US" smtClean="0"/>
              <a:pPr/>
              <a:t>2010/8/5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BCCBC-DFAA-437F-A2DD-00A582DF146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ragprog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anning.com/" TargetMode="External"/><Relationship Id="rId4" Type="http://schemas.openxmlformats.org/officeDocument/2006/relationships/hyperlink" Target="http://www.packtpub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arsoned.co.uk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press.com/ebook/catalog" TargetMode="External"/><Relationship Id="rId5" Type="http://schemas.openxmlformats.org/officeDocument/2006/relationships/hyperlink" Target="http://as.wiley.com/" TargetMode="External"/><Relationship Id="rId4" Type="http://schemas.openxmlformats.org/officeDocument/2006/relationships/hyperlink" Target="http://www.informit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oreilly.com/oreilly/author/ch02.html#tools" TargetMode="External"/><Relationship Id="rId3" Type="http://schemas.openxmlformats.org/officeDocument/2006/relationships/hyperlink" Target="http://www.oasis-open.org/specs/index.php#docbook" TargetMode="External"/><Relationship Id="rId7" Type="http://schemas.openxmlformats.org/officeDocument/2006/relationships/hyperlink" Target="http://blog.threepress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de.google.com/p/epub-tools/" TargetMode="External"/><Relationship Id="rId5" Type="http://schemas.openxmlformats.org/officeDocument/2006/relationships/hyperlink" Target="http://open.comsultia.com/docbook2odf/" TargetMode="External"/><Relationship Id="rId4" Type="http://schemas.openxmlformats.org/officeDocument/2006/relationships/hyperlink" Target="http://sourceforge.net/projects/docbook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ja-JP" sz="8000" dirty="0" smtClean="0">
                <a:solidFill>
                  <a:srgbClr val="92D050"/>
                </a:solidFill>
                <a:latin typeface="HGS創英角ﾎﾟｯﾌﾟ体" pitchFamily="50" charset="-128"/>
                <a:ea typeface="HGS創英角ﾎﾟｯﾌﾟ体" pitchFamily="50" charset="-128"/>
              </a:rPr>
              <a:t>LL</a:t>
            </a:r>
            <a:r>
              <a:rPr lang="ja-JP" altLang="en-US" sz="8000" dirty="0" smtClean="0">
                <a:solidFill>
                  <a:srgbClr val="92D050"/>
                </a:solidFill>
                <a:latin typeface="HGS創英角ﾎﾟｯﾌﾟ体" pitchFamily="50" charset="-128"/>
                <a:ea typeface="HGS創英角ﾎﾟｯﾌﾟ体" pitchFamily="50" charset="-128"/>
              </a:rPr>
              <a:t>と電子出版</a:t>
            </a:r>
            <a:endParaRPr kumimoji="1" lang="ja-JP" altLang="en-US" sz="8000" dirty="0">
              <a:solidFill>
                <a:srgbClr val="92D05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altLang="ja-JP" sz="7200" dirty="0" smtClean="0">
                <a:solidFill>
                  <a:srgbClr val="92D050"/>
                </a:solidFill>
                <a:latin typeface="HGS創英角ﾎﾟｯﾌﾟ体" pitchFamily="50" charset="-128"/>
                <a:ea typeface="HGS創英角ﾎﾟｯﾌﾟ体" pitchFamily="50" charset="-128"/>
              </a:rPr>
              <a:t>Agenda</a:t>
            </a:r>
            <a:endParaRPr kumimoji="1" lang="ja-JP" altLang="en-US" sz="7200" dirty="0">
              <a:solidFill>
                <a:srgbClr val="92D05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en-US" altLang="ja-JP" sz="4800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ja-JP" altLang="en-US" sz="4800" dirty="0" smtClean="0">
                <a:solidFill>
                  <a:schemeClr val="bg1"/>
                </a:solidFill>
              </a:rPr>
              <a:t>ワークフロー</a:t>
            </a:r>
            <a:endParaRPr lang="en-US" altLang="ja-JP" sz="4800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ja-JP" altLang="en-US" sz="4800" dirty="0" smtClean="0">
                <a:solidFill>
                  <a:schemeClr val="bg1"/>
                </a:solidFill>
              </a:rPr>
              <a:t>コストとビジネス（モデル）</a:t>
            </a:r>
            <a:endParaRPr lang="en-US" altLang="ja-JP" sz="4800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ja-JP" altLang="en-US" sz="4800" dirty="0" smtClean="0">
                <a:solidFill>
                  <a:schemeClr val="bg1"/>
                </a:solidFill>
              </a:rPr>
              <a:t>フォーマット </a:t>
            </a:r>
            <a:endParaRPr kumimoji="1" lang="ja-JP" alt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224371" cy="6858000"/>
        </p:xfrm>
        <a:graphic>
          <a:graphicData uri="http://schemas.openxmlformats.org/presentationml/2006/ole">
            <p:oleObj spid="_x0000_s2050" name="Acrobat Document" r:id="rId4" imgW="9438120" imgH="652932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4" name="Acrobat Document" r:id="rId4" imgW="7049880" imgH="567828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0"/>
          <a:ext cx="9151684" cy="6858000"/>
        </p:xfrm>
        <a:graphic>
          <a:graphicData uri="http://schemas.openxmlformats.org/presentationml/2006/ole">
            <p:oleObj spid="_x0000_s5122" name="Acrobat Document" r:id="rId4" imgW="10085760" imgH="75582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ja-JP" altLang="en-US" dirty="0" smtClean="0">
                <a:solidFill>
                  <a:srgbClr val="92D050"/>
                </a:solidFill>
              </a:rPr>
              <a:t>海外出版社の動向</a:t>
            </a:r>
            <a:endParaRPr kumimoji="1" lang="ja-JP" altLang="en-US" dirty="0">
              <a:solidFill>
                <a:srgbClr val="92D05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>
              <a:buNone/>
            </a:pPr>
            <a:r>
              <a:rPr lang="en-US" altLang="ja-JP" sz="2400" dirty="0" smtClean="0">
                <a:solidFill>
                  <a:schemeClr val="bg1"/>
                </a:solidFill>
              </a:rPr>
              <a:t>Pragmatic Bookshelf</a:t>
            </a:r>
          </a:p>
          <a:p>
            <a:pPr algn="r">
              <a:buNone/>
            </a:pPr>
            <a:r>
              <a:rPr lang="en-US" altLang="ja-JP" sz="2400" dirty="0" smtClean="0">
                <a:solidFill>
                  <a:schemeClr val="bg1"/>
                </a:solidFill>
              </a:rPr>
              <a:t>    </a:t>
            </a:r>
            <a:r>
              <a:rPr lang="en-US" altLang="ja-JP" sz="2400" dirty="0" smtClean="0">
                <a:solidFill>
                  <a:schemeClr val="bg1"/>
                </a:solidFill>
                <a:hlinkClick r:id="rId3"/>
              </a:rPr>
              <a:t>http://pragprog.com/</a:t>
            </a:r>
            <a:r>
              <a:rPr lang="en-US" altLang="ja-JP" sz="2400" dirty="0" smtClean="0">
                <a:solidFill>
                  <a:schemeClr val="bg1"/>
                </a:solidFill>
              </a:rPr>
              <a:t/>
            </a:r>
            <a:br>
              <a:rPr lang="en-US" altLang="ja-JP" sz="2400" dirty="0" smtClean="0">
                <a:solidFill>
                  <a:schemeClr val="bg1"/>
                </a:solidFill>
              </a:rPr>
            </a:br>
            <a:endParaRPr lang="en-US" altLang="ja-JP" sz="2400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altLang="ja-JP" sz="2400" dirty="0" err="1" smtClean="0">
                <a:solidFill>
                  <a:schemeClr val="bg1"/>
                </a:solidFill>
              </a:rPr>
              <a:t>Packt</a:t>
            </a:r>
            <a:r>
              <a:rPr lang="en-US" altLang="ja-JP" sz="2400" dirty="0" smtClean="0">
                <a:solidFill>
                  <a:schemeClr val="bg1"/>
                </a:solidFill>
              </a:rPr>
              <a:t> Publishing</a:t>
            </a:r>
          </a:p>
          <a:p>
            <a:pPr algn="r">
              <a:buNone/>
            </a:pPr>
            <a:r>
              <a:rPr lang="en-US" altLang="ja-JP" sz="2400" dirty="0" smtClean="0">
                <a:solidFill>
                  <a:schemeClr val="bg1"/>
                </a:solidFill>
              </a:rPr>
              <a:t>    </a:t>
            </a:r>
            <a:r>
              <a:rPr lang="en-US" altLang="ja-JP" sz="2400" dirty="0" smtClean="0">
                <a:solidFill>
                  <a:schemeClr val="bg1"/>
                </a:solidFill>
                <a:hlinkClick r:id="rId4"/>
              </a:rPr>
              <a:t>http://www.packtpub.com/</a:t>
            </a:r>
            <a:r>
              <a:rPr lang="en-US" altLang="ja-JP" sz="2400" dirty="0" smtClean="0">
                <a:solidFill>
                  <a:schemeClr val="bg1"/>
                </a:solidFill>
              </a:rPr>
              <a:t/>
            </a:r>
            <a:br>
              <a:rPr lang="en-US" altLang="ja-JP" sz="2400" dirty="0" smtClean="0">
                <a:solidFill>
                  <a:schemeClr val="bg1"/>
                </a:solidFill>
              </a:rPr>
            </a:br>
            <a:endParaRPr lang="en-US" altLang="ja-JP" sz="2400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altLang="ja-JP" sz="2400" dirty="0" smtClean="0">
                <a:solidFill>
                  <a:schemeClr val="bg1"/>
                </a:solidFill>
              </a:rPr>
              <a:t>Manning</a:t>
            </a:r>
          </a:p>
          <a:p>
            <a:pPr algn="r">
              <a:buNone/>
            </a:pPr>
            <a:r>
              <a:rPr lang="en-US" altLang="ja-JP" sz="2400" dirty="0" smtClean="0">
                <a:solidFill>
                  <a:schemeClr val="bg1"/>
                </a:solidFill>
              </a:rPr>
              <a:t>    </a:t>
            </a:r>
            <a:r>
              <a:rPr lang="en-US" altLang="ja-JP" sz="2400" dirty="0" smtClean="0">
                <a:solidFill>
                  <a:schemeClr val="bg1"/>
                </a:solidFill>
                <a:hlinkClick r:id="rId5"/>
              </a:rPr>
              <a:t>http://www.manning.com/</a:t>
            </a:r>
            <a:r>
              <a:rPr lang="en-US" altLang="ja-JP" sz="2400" dirty="0" smtClean="0">
                <a:solidFill>
                  <a:schemeClr val="bg1"/>
                </a:solidFill>
              </a:rPr>
              <a:t/>
            </a:r>
            <a:br>
              <a:rPr lang="en-US" altLang="ja-JP" sz="2400" dirty="0" smtClean="0">
                <a:solidFill>
                  <a:schemeClr val="bg1"/>
                </a:solidFill>
              </a:rPr>
            </a:br>
            <a:r>
              <a:rPr lang="en-US" altLang="ja-JP" sz="2400" dirty="0" smtClean="0">
                <a:solidFill>
                  <a:schemeClr val="bg1"/>
                </a:solidFill>
              </a:rPr>
              <a:t/>
            </a:r>
            <a:br>
              <a:rPr lang="en-US" altLang="ja-JP" sz="2400" dirty="0" smtClean="0">
                <a:solidFill>
                  <a:schemeClr val="bg1"/>
                </a:solidFill>
              </a:rPr>
            </a:br>
            <a:endParaRPr lang="en-US" altLang="ja-JP" sz="2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altLang="ja-JP" sz="2400" dirty="0" smtClean="0">
                <a:solidFill>
                  <a:schemeClr val="bg1"/>
                </a:solidFill>
                <a:latin typeface="HGS創英角ﾎﾟｯﾌﾟ体" pitchFamily="50" charset="-128"/>
                <a:ea typeface="HGS創英角ﾎﾟｯﾌﾟ体" pitchFamily="50" charset="-128"/>
              </a:rPr>
              <a:t>PDF + </a:t>
            </a:r>
            <a:r>
              <a:rPr lang="en-US" altLang="ja-JP" sz="2400" dirty="0" err="1" smtClean="0">
                <a:solidFill>
                  <a:schemeClr val="bg1"/>
                </a:solidFill>
                <a:latin typeface="HGS創英角ﾎﾟｯﾌﾟ体" pitchFamily="50" charset="-128"/>
                <a:ea typeface="HGS創英角ﾎﾟｯﾌﾟ体" pitchFamily="50" charset="-128"/>
              </a:rPr>
              <a:t>ePUB</a:t>
            </a:r>
            <a:r>
              <a:rPr lang="en-US" altLang="ja-JP" sz="2400" dirty="0" smtClean="0">
                <a:solidFill>
                  <a:schemeClr val="bg1"/>
                </a:solidFill>
                <a:latin typeface="HGS創英角ﾎﾟｯﾌﾟ体" pitchFamily="50" charset="-128"/>
                <a:ea typeface="HGS創英角ﾎﾟｯﾌﾟ体" pitchFamily="50" charset="-128"/>
              </a:rPr>
              <a:t> + </a:t>
            </a:r>
            <a:r>
              <a:rPr lang="en-US" altLang="ja-JP" sz="2400" dirty="0" err="1" smtClean="0">
                <a:solidFill>
                  <a:schemeClr val="bg1"/>
                </a:solidFill>
                <a:latin typeface="HGS創英角ﾎﾟｯﾌﾟ体" pitchFamily="50" charset="-128"/>
                <a:ea typeface="HGS創英角ﾎﾟｯﾌﾟ体" pitchFamily="50" charset="-128"/>
              </a:rPr>
              <a:t>Mobi</a:t>
            </a:r>
            <a:r>
              <a:rPr lang="ja-JP" altLang="en-US" sz="2400" dirty="0" smtClean="0">
                <a:solidFill>
                  <a:schemeClr val="bg1"/>
                </a:solidFill>
                <a:latin typeface="HGS創英角ﾎﾟｯﾌﾟ体" pitchFamily="50" charset="-128"/>
                <a:ea typeface="HGS創英角ﾎﾟｯﾌﾟ体" pitchFamily="50" charset="-128"/>
              </a:rPr>
              <a:t>というセットが一つの形式に</a:t>
            </a:r>
            <a:r>
              <a:rPr lang="ja-JP" altLang="en-US" sz="2400" dirty="0" smtClean="0">
                <a:solidFill>
                  <a:schemeClr val="bg1"/>
                </a:solidFill>
              </a:rPr>
              <a:t/>
            </a:r>
            <a:br>
              <a:rPr lang="ja-JP" altLang="en-US" sz="2400" dirty="0" smtClean="0">
                <a:solidFill>
                  <a:schemeClr val="bg1"/>
                </a:solidFill>
              </a:rPr>
            </a:b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ja-JP" altLang="en-US" dirty="0" smtClean="0">
                <a:solidFill>
                  <a:srgbClr val="92D050"/>
                </a:solidFill>
                <a:latin typeface="HGS創英角ﾎﾟｯﾌﾟ体" pitchFamily="50" charset="-128"/>
                <a:ea typeface="HGS創英角ﾎﾟｯﾌﾟ体" pitchFamily="50" charset="-128"/>
              </a:rPr>
              <a:t>海外出版社の動向 （その</a:t>
            </a:r>
            <a:r>
              <a:rPr lang="en-US" altLang="ja-JP" dirty="0" smtClean="0">
                <a:solidFill>
                  <a:srgbClr val="92D050"/>
                </a:solidFill>
                <a:latin typeface="HGS創英角ﾎﾟｯﾌﾟ体" pitchFamily="50" charset="-128"/>
                <a:ea typeface="HGS創英角ﾎﾟｯﾌﾟ体" pitchFamily="50" charset="-128"/>
              </a:rPr>
              <a:t>2</a:t>
            </a:r>
            <a:r>
              <a:rPr lang="ja-JP" altLang="en-US" dirty="0" smtClean="0">
                <a:solidFill>
                  <a:srgbClr val="92D050"/>
                </a:solidFill>
                <a:latin typeface="HGS創英角ﾎﾟｯﾌﾟ体" pitchFamily="50" charset="-128"/>
                <a:ea typeface="HGS創英角ﾎﾟｯﾌﾟ体" pitchFamily="50" charset="-128"/>
              </a:rPr>
              <a:t>）</a:t>
            </a:r>
            <a:endParaRPr kumimoji="1" lang="ja-JP" altLang="en-US" dirty="0">
              <a:solidFill>
                <a:srgbClr val="92D05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en-US" altLang="ja-JP" dirty="0" smtClean="0">
                <a:solidFill>
                  <a:schemeClr val="bg1"/>
                </a:solidFill>
              </a:rPr>
              <a:t>Pearson </a:t>
            </a:r>
            <a:r>
              <a:rPr lang="en-US" altLang="ja-JP" dirty="0" smtClean="0">
                <a:solidFill>
                  <a:schemeClr val="bg1"/>
                </a:solidFill>
              </a:rPr>
              <a:t>Education</a:t>
            </a:r>
          </a:p>
          <a:p>
            <a:pPr algn="r">
              <a:buNone/>
            </a:pPr>
            <a:r>
              <a:rPr lang="en-US" altLang="ja-JP" dirty="0" smtClean="0">
                <a:solidFill>
                  <a:schemeClr val="bg1"/>
                </a:solidFill>
                <a:hlinkClick r:id="rId3"/>
              </a:rPr>
              <a:t>http</a:t>
            </a:r>
            <a:r>
              <a:rPr lang="en-US" altLang="ja-JP" dirty="0" smtClean="0">
                <a:solidFill>
                  <a:schemeClr val="bg1"/>
                </a:solidFill>
                <a:hlinkClick r:id="rId3"/>
              </a:rPr>
              <a:t>://www.pearsoned.co.uk</a:t>
            </a:r>
            <a:r>
              <a:rPr lang="en-US" altLang="ja-JP" dirty="0" smtClean="0">
                <a:solidFill>
                  <a:schemeClr val="bg1"/>
                </a:solidFill>
                <a:hlinkClick r:id="rId3"/>
              </a:rPr>
              <a:t>/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en-US" altLang="ja-JP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altLang="ja-JP" dirty="0" err="1" smtClean="0">
                <a:solidFill>
                  <a:schemeClr val="bg1"/>
                </a:solidFill>
              </a:rPr>
              <a:t>InformIT</a:t>
            </a:r>
            <a:r>
              <a:rPr lang="ja-JP" altLang="en-US" dirty="0" smtClean="0">
                <a:solidFill>
                  <a:schemeClr val="bg1"/>
                </a:solidFill>
              </a:rPr>
              <a:t>（</a:t>
            </a:r>
            <a:r>
              <a:rPr lang="en-US" altLang="ja-JP" dirty="0" smtClean="0">
                <a:solidFill>
                  <a:schemeClr val="bg1"/>
                </a:solidFill>
              </a:rPr>
              <a:t>Addison-Wesley</a:t>
            </a:r>
            <a:r>
              <a:rPr lang="ja-JP" altLang="en-US" dirty="0" err="1" smtClean="0">
                <a:solidFill>
                  <a:schemeClr val="bg1"/>
                </a:solidFill>
              </a:rPr>
              <a:t>、</a:t>
            </a:r>
            <a:r>
              <a:rPr lang="en-US" altLang="ja-JP" dirty="0" smtClean="0">
                <a:solidFill>
                  <a:schemeClr val="bg1"/>
                </a:solidFill>
              </a:rPr>
              <a:t>Pearson</a:t>
            </a:r>
            <a:r>
              <a:rPr lang="ja-JP" altLang="en-US" dirty="0" smtClean="0">
                <a:solidFill>
                  <a:schemeClr val="bg1"/>
                </a:solidFill>
              </a:rPr>
              <a:t>のグループ</a:t>
            </a:r>
            <a:r>
              <a:rPr lang="ja-JP" altLang="en-US" dirty="0" smtClean="0">
                <a:solidFill>
                  <a:schemeClr val="bg1"/>
                </a:solidFill>
              </a:rPr>
              <a:t>企業）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altLang="ja-JP" dirty="0" smtClean="0">
                <a:solidFill>
                  <a:schemeClr val="bg1"/>
                </a:solidFill>
                <a:hlinkClick r:id="rId4"/>
              </a:rPr>
              <a:t>http</a:t>
            </a:r>
            <a:r>
              <a:rPr lang="en-US" altLang="ja-JP" dirty="0" smtClean="0">
                <a:solidFill>
                  <a:schemeClr val="bg1"/>
                </a:solidFill>
                <a:hlinkClick r:id="rId4"/>
              </a:rPr>
              <a:t>://www.informit.com</a:t>
            </a:r>
            <a:r>
              <a:rPr lang="en-US" altLang="ja-JP" dirty="0" smtClean="0">
                <a:solidFill>
                  <a:schemeClr val="bg1"/>
                </a:solidFill>
                <a:hlinkClick r:id="rId4"/>
              </a:rPr>
              <a:t>/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en-US" altLang="ja-JP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altLang="ja-JP" dirty="0" smtClean="0">
                <a:solidFill>
                  <a:schemeClr val="bg1"/>
                </a:solidFill>
              </a:rPr>
              <a:t>Wiley</a:t>
            </a:r>
          </a:p>
          <a:p>
            <a:pPr algn="r">
              <a:buNone/>
            </a:pPr>
            <a:r>
              <a:rPr lang="en-US" altLang="ja-JP" dirty="0" smtClean="0">
                <a:solidFill>
                  <a:schemeClr val="bg1"/>
                </a:solidFill>
                <a:hlinkClick r:id="rId5"/>
              </a:rPr>
              <a:t>http</a:t>
            </a:r>
            <a:r>
              <a:rPr lang="en-US" altLang="ja-JP" dirty="0" smtClean="0">
                <a:solidFill>
                  <a:schemeClr val="bg1"/>
                </a:solidFill>
                <a:hlinkClick r:id="rId5"/>
              </a:rPr>
              <a:t>://</a:t>
            </a:r>
            <a:r>
              <a:rPr lang="en-US" altLang="ja-JP" dirty="0" smtClean="0">
                <a:solidFill>
                  <a:schemeClr val="bg1"/>
                </a:solidFill>
                <a:hlinkClick r:id="rId5"/>
              </a:rPr>
              <a:t>as.wiley.com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en-US" altLang="ja-JP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altLang="ja-JP" dirty="0" err="1" smtClean="0">
                <a:solidFill>
                  <a:schemeClr val="bg1"/>
                </a:solidFill>
              </a:rPr>
              <a:t>Apress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altLang="ja-JP" dirty="0" smtClean="0">
                <a:solidFill>
                  <a:schemeClr val="bg1"/>
                </a:solidFill>
                <a:hlinkClick r:id="rId6"/>
              </a:rPr>
              <a:t>http</a:t>
            </a:r>
            <a:r>
              <a:rPr lang="en-US" altLang="ja-JP" dirty="0" smtClean="0">
                <a:solidFill>
                  <a:schemeClr val="bg1"/>
                </a:solidFill>
                <a:hlinkClick r:id="rId6"/>
              </a:rPr>
              <a:t>://apress.com/ebook/catalog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>
              <a:buNone/>
            </a:pP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altLang="ja-JP" dirty="0" smtClean="0">
                <a:solidFill>
                  <a:srgbClr val="92D050"/>
                </a:solidFill>
                <a:latin typeface="HGS創英角ﾎﾟｯﾌﾟ体" pitchFamily="50" charset="-128"/>
                <a:ea typeface="HGS創英角ﾎﾟｯﾌﾟ体" pitchFamily="50" charset="-128"/>
              </a:rPr>
              <a:t>O'Reilly</a:t>
            </a:r>
            <a:r>
              <a:rPr lang="ja-JP" altLang="en-US" dirty="0" smtClean="0">
                <a:solidFill>
                  <a:srgbClr val="92D050"/>
                </a:solidFill>
                <a:latin typeface="HGS創英角ﾎﾟｯﾌﾟ体" pitchFamily="50" charset="-128"/>
                <a:ea typeface="HGS創英角ﾎﾟｯﾌﾟ体" pitchFamily="50" charset="-128"/>
              </a:rPr>
              <a:t>（英語圏</a:t>
            </a:r>
            <a:r>
              <a:rPr lang="ja-JP" altLang="en-US" dirty="0" smtClean="0">
                <a:solidFill>
                  <a:srgbClr val="92D050"/>
                </a:solidFill>
                <a:latin typeface="HGS創英角ﾎﾟｯﾌﾟ体" pitchFamily="50" charset="-128"/>
                <a:ea typeface="HGS創英角ﾎﾟｯﾌﾟ体" pitchFamily="50" charset="-128"/>
              </a:rPr>
              <a:t>）</a:t>
            </a:r>
            <a:endParaRPr kumimoji="1" lang="ja-JP" altLang="en-US" dirty="0">
              <a:solidFill>
                <a:srgbClr val="92D05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altLang="ja-JP" dirty="0" smtClean="0">
                <a:solidFill>
                  <a:schemeClr val="bg1"/>
                </a:solidFill>
              </a:rPr>
              <a:t>O'Reilly </a:t>
            </a:r>
            <a:r>
              <a:rPr lang="en-US" altLang="ja-JP" dirty="0" smtClean="0">
                <a:solidFill>
                  <a:schemeClr val="bg1"/>
                </a:solidFill>
              </a:rPr>
              <a:t>Media</a:t>
            </a:r>
          </a:p>
          <a:p>
            <a:pPr>
              <a:buNone/>
            </a:pPr>
            <a:r>
              <a:rPr lang="en-US" altLang="ja-JP" dirty="0" smtClean="0">
                <a:solidFill>
                  <a:schemeClr val="bg1"/>
                </a:solidFill>
              </a:rPr>
              <a:t>http</a:t>
            </a:r>
            <a:r>
              <a:rPr lang="en-US" altLang="ja-JP" dirty="0" smtClean="0">
                <a:solidFill>
                  <a:schemeClr val="bg1"/>
                </a:solidFill>
              </a:rPr>
              <a:t>://oreilly.com/ebooks/</a:t>
            </a:r>
          </a:p>
          <a:p>
            <a:pPr>
              <a:buNone/>
            </a:pPr>
            <a:endParaRPr lang="en-US" altLang="ja-JP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ja-JP" dirty="0" smtClean="0">
                <a:solidFill>
                  <a:schemeClr val="bg1"/>
                </a:solidFill>
              </a:rPr>
              <a:t>Safari Books Online:</a:t>
            </a:r>
          </a:p>
          <a:p>
            <a:pPr>
              <a:buNone/>
            </a:pPr>
            <a:r>
              <a:rPr lang="en-US" altLang="ja-JP" dirty="0" smtClean="0">
                <a:solidFill>
                  <a:schemeClr val="bg1"/>
                </a:solidFill>
              </a:rPr>
              <a:t>http</a:t>
            </a:r>
            <a:r>
              <a:rPr lang="en-US" altLang="ja-JP" dirty="0" smtClean="0">
                <a:solidFill>
                  <a:schemeClr val="bg1"/>
                </a:solidFill>
              </a:rPr>
              <a:t>://my.safaribooksonline.com/</a:t>
            </a:r>
          </a:p>
          <a:p>
            <a:pPr>
              <a:buNone/>
            </a:pPr>
            <a:r>
              <a:rPr lang="en-US" altLang="ja-JP" dirty="0" smtClean="0">
                <a:solidFill>
                  <a:schemeClr val="bg1"/>
                </a:solidFill>
              </a:rPr>
              <a:t>http</a:t>
            </a:r>
            <a:r>
              <a:rPr lang="en-US" altLang="ja-JP" dirty="0" smtClean="0">
                <a:solidFill>
                  <a:schemeClr val="bg1"/>
                </a:solidFill>
              </a:rPr>
              <a:t>://www.kinokuniya.co.jp/03f/denhan/safari/index.htm</a:t>
            </a:r>
          </a:p>
          <a:p>
            <a:pPr>
              <a:buNone/>
            </a:pPr>
            <a:endParaRPr lang="en-US" altLang="ja-JP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ja-JP" dirty="0" smtClean="0">
                <a:solidFill>
                  <a:schemeClr val="bg1"/>
                </a:solidFill>
              </a:rPr>
              <a:t>O'Reilly TOC</a:t>
            </a:r>
          </a:p>
          <a:p>
            <a:pPr>
              <a:buNone/>
            </a:pPr>
            <a:r>
              <a:rPr lang="en-US" altLang="ja-JP" dirty="0" smtClean="0">
                <a:solidFill>
                  <a:schemeClr val="bg1"/>
                </a:solidFill>
              </a:rPr>
              <a:t>http</a:t>
            </a:r>
            <a:r>
              <a:rPr lang="en-US" altLang="ja-JP" dirty="0" smtClean="0">
                <a:solidFill>
                  <a:schemeClr val="bg1"/>
                </a:solidFill>
              </a:rPr>
              <a:t>://toc.oreilly.com/</a:t>
            </a:r>
          </a:p>
          <a:p>
            <a:pPr>
              <a:buNone/>
            </a:pPr>
            <a:r>
              <a:rPr lang="en-US" altLang="ja-JP" dirty="0" smtClean="0">
                <a:solidFill>
                  <a:schemeClr val="bg1"/>
                </a:solidFill>
              </a:rPr>
              <a:t/>
            </a:r>
            <a:br>
              <a:rPr lang="en-US" altLang="ja-JP" dirty="0" smtClean="0">
                <a:solidFill>
                  <a:schemeClr val="bg1"/>
                </a:solidFill>
              </a:rPr>
            </a:b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38914" name="Picture 2" descr="https://blob-s-docs.googlegroups.com/docs/OgAAABgLoJsWUZM2AsNT-2YK6o0GpHON4EtD3xUP2ybsyRUApLMtmOkzl_7rcLdBvhV0-pyhT20xpWo-nd3hFz_AePEA15jOjAsYWsOkEwxq-B6AD2hkBVkcVQ2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05064"/>
            <a:ext cx="3930096" cy="3009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ja-JP" dirty="0" smtClean="0">
                <a:solidFill>
                  <a:srgbClr val="92D050"/>
                </a:solidFill>
                <a:latin typeface="HGS創英角ﾎﾟｯﾌﾟ体" pitchFamily="50" charset="-128"/>
                <a:ea typeface="HGS創英角ﾎﾟｯﾌﾟ体" pitchFamily="50" charset="-128"/>
              </a:rPr>
              <a:t>O'Reilly Japan</a:t>
            </a:r>
            <a:r>
              <a:rPr lang="ja-JP" altLang="en-US" dirty="0" smtClean="0">
                <a:solidFill>
                  <a:srgbClr val="92D050"/>
                </a:solidFill>
                <a:latin typeface="HGS創英角ﾎﾟｯﾌﾟ体" pitchFamily="50" charset="-128"/>
                <a:ea typeface="HGS創英角ﾎﾟｯﾌﾟ体" pitchFamily="50" charset="-128"/>
              </a:rPr>
              <a:t>の現状</a:t>
            </a:r>
            <a:endParaRPr kumimoji="1" lang="ja-JP" altLang="en-US" dirty="0">
              <a:solidFill>
                <a:srgbClr val="92D05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dirty="0" err="1" smtClean="0">
                <a:solidFill>
                  <a:schemeClr val="bg1"/>
                </a:solidFill>
              </a:rPr>
              <a:t>Ebook</a:t>
            </a:r>
            <a:r>
              <a:rPr lang="en-US" altLang="ja-JP" dirty="0" smtClean="0">
                <a:solidFill>
                  <a:schemeClr val="bg1"/>
                </a:solidFill>
              </a:rPr>
              <a:t> </a:t>
            </a:r>
            <a:r>
              <a:rPr lang="en-US" altLang="ja-JP" dirty="0" smtClean="0">
                <a:solidFill>
                  <a:schemeClr val="bg1"/>
                </a:solidFill>
              </a:rPr>
              <a:t>Store</a:t>
            </a:r>
            <a:r>
              <a:rPr lang="ja-JP" altLang="en-US" dirty="0" smtClean="0">
                <a:solidFill>
                  <a:schemeClr val="bg1"/>
                </a:solidFill>
              </a:rPr>
              <a:t>（</a:t>
            </a:r>
            <a:r>
              <a:rPr lang="en-US" altLang="ja-JP" dirty="0" smtClean="0">
                <a:solidFill>
                  <a:schemeClr val="bg1"/>
                </a:solidFill>
              </a:rPr>
              <a:t>2008/12〜</a:t>
            </a:r>
            <a:r>
              <a:rPr lang="ja-JP" altLang="en-US" dirty="0" smtClean="0">
                <a:solidFill>
                  <a:schemeClr val="bg1"/>
                </a:solidFill>
              </a:rPr>
              <a:t>）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lvl="1"/>
            <a:r>
              <a:rPr lang="en-US" altLang="ja-JP" sz="2400" dirty="0" smtClean="0">
                <a:solidFill>
                  <a:schemeClr val="bg1"/>
                </a:solidFill>
              </a:rPr>
              <a:t> </a:t>
            </a:r>
            <a:r>
              <a:rPr lang="ja-JP" altLang="en-US" sz="2400" dirty="0" smtClean="0">
                <a:solidFill>
                  <a:schemeClr val="bg1"/>
                </a:solidFill>
              </a:rPr>
              <a:t>約</a:t>
            </a:r>
            <a:r>
              <a:rPr lang="en-US" altLang="ja-JP" sz="2400" dirty="0" smtClean="0">
                <a:solidFill>
                  <a:schemeClr val="bg1"/>
                </a:solidFill>
              </a:rPr>
              <a:t>150</a:t>
            </a:r>
            <a:r>
              <a:rPr lang="ja-JP" altLang="en-US" sz="2400" dirty="0" smtClean="0">
                <a:solidFill>
                  <a:schemeClr val="bg1"/>
                </a:solidFill>
              </a:rPr>
              <a:t>タイトルを</a:t>
            </a:r>
            <a:r>
              <a:rPr lang="ja-JP" altLang="en-US" sz="2400" dirty="0" smtClean="0">
                <a:solidFill>
                  <a:schemeClr val="bg1"/>
                </a:solidFill>
              </a:rPr>
              <a:t>販売中（販売中</a:t>
            </a:r>
            <a:r>
              <a:rPr lang="ja-JP" altLang="en-US" sz="2400" dirty="0" smtClean="0">
                <a:solidFill>
                  <a:schemeClr val="bg1"/>
                </a:solidFill>
              </a:rPr>
              <a:t>書籍の半分</a:t>
            </a:r>
            <a:r>
              <a:rPr lang="ja-JP" altLang="en-US" sz="2400" dirty="0" smtClean="0">
                <a:solidFill>
                  <a:schemeClr val="bg1"/>
                </a:solidFill>
              </a:rPr>
              <a:t>程度）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pPr lvl="1"/>
            <a:r>
              <a:rPr lang="ja-JP" altLang="en-US" sz="2400" dirty="0" smtClean="0">
                <a:solidFill>
                  <a:schemeClr val="bg1"/>
                </a:solidFill>
              </a:rPr>
              <a:t>今</a:t>
            </a:r>
            <a:r>
              <a:rPr lang="ja-JP" altLang="en-US" sz="2400" dirty="0" smtClean="0">
                <a:solidFill>
                  <a:schemeClr val="bg1"/>
                </a:solidFill>
              </a:rPr>
              <a:t>のところ</a:t>
            </a:r>
            <a:r>
              <a:rPr lang="en-US" altLang="ja-JP" sz="2400" dirty="0" smtClean="0">
                <a:solidFill>
                  <a:schemeClr val="bg1"/>
                </a:solidFill>
              </a:rPr>
              <a:t>PDF</a:t>
            </a:r>
            <a:r>
              <a:rPr lang="ja-JP" altLang="en-US" sz="2400" dirty="0" smtClean="0">
                <a:solidFill>
                  <a:schemeClr val="bg1"/>
                </a:solidFill>
              </a:rPr>
              <a:t>形式のみ</a:t>
            </a:r>
          </a:p>
          <a:p>
            <a:pPr>
              <a:buNone/>
            </a:pP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52226" name="Picture 2" descr="https://blob-s-docs.googlegroups.com/docs/OgAAAI0AidUj5Ld_l7gLgspx9wqjidhDH2P4W3_7-f5ySnUCm86oeMjmRQMpWtyOvSgPHBRgwITOMlPpi1daxes0GTwA15jOjFbIJMNlmI4xMgfS2rOehvqwp85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140968"/>
            <a:ext cx="4348436" cy="3329522"/>
          </a:xfrm>
          <a:prstGeom prst="rect">
            <a:avLst/>
          </a:prstGeom>
          <a:noFill/>
        </p:spPr>
      </p:pic>
      <p:pic>
        <p:nvPicPr>
          <p:cNvPr id="52228" name="Picture 4" descr="https://blob-s-docs.googlegroups.com/docs/OQAAALk4MkLcIDjCBZ37KWOEEju7sHaB_caMjtmCoVncaDL-A9RZRlbKLGGze-iOZETATOX7UUKkUZvIT_c761dRCq8A15jOjCAtEhCncUAcDoFZiomVkWWXDqy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005064"/>
            <a:ext cx="3162300" cy="2305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ja-JP" dirty="0" err="1" smtClean="0">
                <a:solidFill>
                  <a:srgbClr val="92D050"/>
                </a:solidFill>
                <a:latin typeface="HGS創英角ﾎﾟｯﾌﾟ体" pitchFamily="50" charset="-128"/>
                <a:ea typeface="HGS創英角ﾎﾟｯﾌﾟ体" pitchFamily="50" charset="-128"/>
              </a:rPr>
              <a:t>Docbook</a:t>
            </a:r>
            <a:endParaRPr kumimoji="1" lang="ja-JP" altLang="en-US" dirty="0">
              <a:solidFill>
                <a:srgbClr val="92D05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r">
              <a:buNone/>
            </a:pPr>
            <a:r>
              <a:rPr lang="en-US" altLang="ja-JP" dirty="0" err="1" smtClean="0">
                <a:solidFill>
                  <a:schemeClr val="bg1"/>
                </a:solidFill>
              </a:rPr>
              <a:t>Docbook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altLang="ja-JP" dirty="0" smtClean="0">
                <a:solidFill>
                  <a:schemeClr val="bg1"/>
                </a:solidFill>
                <a:hlinkClick r:id="rId3"/>
              </a:rPr>
              <a:t>http</a:t>
            </a:r>
            <a:r>
              <a:rPr lang="en-US" altLang="ja-JP" dirty="0" smtClean="0">
                <a:solidFill>
                  <a:schemeClr val="bg1"/>
                </a:solidFill>
                <a:hlinkClick r:id="rId3"/>
              </a:rPr>
              <a:t>://www.oasis-open.org/specs/index.php#docbook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altLang="ja-JP" dirty="0" smtClean="0">
                <a:solidFill>
                  <a:schemeClr val="bg1"/>
                </a:solidFill>
                <a:hlinkClick r:id="rId4"/>
              </a:rPr>
              <a:t>http</a:t>
            </a:r>
            <a:r>
              <a:rPr lang="en-US" altLang="ja-JP" dirty="0" smtClean="0">
                <a:solidFill>
                  <a:schemeClr val="bg1"/>
                </a:solidFill>
                <a:hlinkClick r:id="rId4"/>
              </a:rPr>
              <a:t>://sourceforge.net/projects/docbook/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en-US" altLang="ja-JP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altLang="ja-JP" dirty="0" smtClean="0">
                <a:solidFill>
                  <a:schemeClr val="bg1"/>
                </a:solidFill>
              </a:rPr>
              <a:t>Docbook2odf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altLang="ja-JP" dirty="0" smtClean="0">
                <a:solidFill>
                  <a:schemeClr val="bg1"/>
                </a:solidFill>
                <a:hlinkClick r:id="rId5"/>
              </a:rPr>
              <a:t>http</a:t>
            </a:r>
            <a:r>
              <a:rPr lang="en-US" altLang="ja-JP" dirty="0" smtClean="0">
                <a:solidFill>
                  <a:schemeClr val="bg1"/>
                </a:solidFill>
                <a:hlinkClick r:id="rId5"/>
              </a:rPr>
              <a:t>://open.comsultia.com/docbook2odf/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en-US" altLang="ja-JP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altLang="ja-JP" dirty="0" err="1" smtClean="0">
                <a:solidFill>
                  <a:schemeClr val="bg1"/>
                </a:solidFill>
              </a:rPr>
              <a:t>epubtools</a:t>
            </a:r>
            <a:r>
              <a:rPr lang="en-US" altLang="ja-JP" dirty="0" smtClean="0">
                <a:solidFill>
                  <a:schemeClr val="bg1"/>
                </a:solidFill>
              </a:rPr>
              <a:t>(docbook2epub</a:t>
            </a:r>
            <a:r>
              <a:rPr lang="en-US" altLang="ja-JP" dirty="0" smtClean="0">
                <a:solidFill>
                  <a:schemeClr val="bg1"/>
                </a:solidFill>
              </a:rPr>
              <a:t>)</a:t>
            </a:r>
          </a:p>
          <a:p>
            <a:pPr algn="r">
              <a:buNone/>
            </a:pPr>
            <a:r>
              <a:rPr lang="en-US" altLang="ja-JP" dirty="0" smtClean="0">
                <a:solidFill>
                  <a:schemeClr val="bg1"/>
                </a:solidFill>
              </a:rPr>
              <a:t> </a:t>
            </a:r>
            <a:r>
              <a:rPr lang="en-US" altLang="ja-JP" dirty="0" smtClean="0">
                <a:solidFill>
                  <a:schemeClr val="bg1"/>
                </a:solidFill>
                <a:hlinkClick r:id="rId6"/>
              </a:rPr>
              <a:t>http://code.google.com/p/epub-tools/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en-US" altLang="ja-JP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altLang="ja-JP" dirty="0" err="1" smtClean="0">
                <a:solidFill>
                  <a:schemeClr val="bg1"/>
                </a:solidFill>
              </a:rPr>
              <a:t>threepress</a:t>
            </a:r>
            <a:r>
              <a:rPr lang="en-US" altLang="ja-JP" dirty="0" smtClean="0">
                <a:solidFill>
                  <a:schemeClr val="bg1"/>
                </a:solidFill>
              </a:rPr>
              <a:t> </a:t>
            </a:r>
            <a:r>
              <a:rPr lang="en-US" altLang="ja-JP" dirty="0" smtClean="0">
                <a:solidFill>
                  <a:schemeClr val="bg1"/>
                </a:solidFill>
              </a:rPr>
              <a:t>consulting</a:t>
            </a:r>
          </a:p>
          <a:p>
            <a:pPr algn="r">
              <a:buNone/>
            </a:pPr>
            <a:r>
              <a:rPr lang="en-US" altLang="ja-JP" dirty="0" smtClean="0">
                <a:solidFill>
                  <a:schemeClr val="bg1"/>
                </a:solidFill>
                <a:hlinkClick r:id="rId7"/>
              </a:rPr>
              <a:t>http</a:t>
            </a:r>
            <a:r>
              <a:rPr lang="en-US" altLang="ja-JP" dirty="0" smtClean="0">
                <a:solidFill>
                  <a:schemeClr val="bg1"/>
                </a:solidFill>
                <a:hlinkClick r:id="rId7"/>
              </a:rPr>
              <a:t>://blog.threepress.org/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en-US" altLang="ja-JP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altLang="ja-JP" dirty="0" smtClean="0">
                <a:solidFill>
                  <a:schemeClr val="bg1"/>
                </a:solidFill>
              </a:rPr>
              <a:t>O'Reilly</a:t>
            </a:r>
            <a:r>
              <a:rPr lang="ja-JP" altLang="en-US" dirty="0" smtClean="0">
                <a:solidFill>
                  <a:schemeClr val="bg1"/>
                </a:solidFill>
              </a:rPr>
              <a:t>でも</a:t>
            </a:r>
            <a:r>
              <a:rPr lang="en-US" altLang="ja-JP" dirty="0" smtClean="0">
                <a:solidFill>
                  <a:schemeClr val="bg1"/>
                </a:solidFill>
              </a:rPr>
              <a:t>...</a:t>
            </a:r>
          </a:p>
          <a:p>
            <a:pPr algn="r">
              <a:buNone/>
            </a:pPr>
            <a:r>
              <a:rPr lang="en-US" altLang="ja-JP" dirty="0" smtClean="0">
                <a:solidFill>
                  <a:schemeClr val="bg1"/>
                </a:solidFill>
                <a:hlinkClick r:id="rId8"/>
              </a:rPr>
              <a:t>http</a:t>
            </a:r>
            <a:r>
              <a:rPr lang="en-US" altLang="ja-JP" dirty="0" smtClean="0">
                <a:solidFill>
                  <a:schemeClr val="bg1"/>
                </a:solidFill>
                <a:hlinkClick r:id="rId8"/>
              </a:rPr>
              <a:t>://oreilly.com/oreilly/author/ch02.html#tools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>
              <a:buNone/>
            </a:pP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279111" cy="6858000"/>
        </p:xfrm>
        <a:graphic>
          <a:graphicData uri="http://schemas.openxmlformats.org/presentationml/2006/ole">
            <p:oleObj spid="_x0000_s1026" name="Acrobat Document" r:id="rId4" imgW="9564840" imgH="62118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altLang="ja-JP" sz="4800" b="1" dirty="0" err="1" smtClean="0">
                <a:solidFill>
                  <a:srgbClr val="92D050"/>
                </a:solidFill>
                <a:latin typeface="HGS創英角ﾎﾟｯﾌﾟ体" pitchFamily="50" charset="-128"/>
                <a:ea typeface="HGS創英角ﾎﾟｯﾌﾟ体" pitchFamily="50" charset="-128"/>
              </a:rPr>
              <a:t>Todays</a:t>
            </a:r>
            <a:r>
              <a:rPr lang="en-US" altLang="ja-JP" sz="4800" b="1" dirty="0" smtClean="0">
                <a:solidFill>
                  <a:srgbClr val="92D050"/>
                </a:solidFill>
                <a:latin typeface="HGS創英角ﾎﾟｯﾌﾟ体" pitchFamily="50" charset="-128"/>
                <a:ea typeface="HGS創英角ﾎﾟｯﾌﾟ体" pitchFamily="50" charset="-128"/>
              </a:rPr>
              <a:t> </a:t>
            </a:r>
            <a:r>
              <a:rPr lang="en-US" altLang="ja-JP" sz="4800" b="1" dirty="0" err="1" smtClean="0">
                <a:solidFill>
                  <a:srgbClr val="92D050"/>
                </a:solidFill>
                <a:latin typeface="HGS創英角ﾎﾟｯﾌﾟ体" pitchFamily="50" charset="-128"/>
                <a:ea typeface="HGS創英角ﾎﾟｯﾌﾟ体" pitchFamily="50" charset="-128"/>
              </a:rPr>
              <a:t>Panellist</a:t>
            </a:r>
            <a:endParaRPr kumimoji="1" lang="ja-JP" altLang="en-US" sz="4800" dirty="0">
              <a:solidFill>
                <a:srgbClr val="92D05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ja-JP" altLang="en-US" sz="4800" dirty="0" smtClean="0">
                <a:solidFill>
                  <a:schemeClr val="bg1"/>
                </a:solidFill>
              </a:rPr>
              <a:t>鈴木嘉平（すずきかへい）</a:t>
            </a:r>
            <a:endParaRPr lang="en-US" altLang="ja-JP" sz="4800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ja-JP" altLang="en-US" sz="4800" dirty="0" smtClean="0">
                <a:solidFill>
                  <a:schemeClr val="bg1"/>
                </a:solidFill>
              </a:rPr>
              <a:t>高橋征義（たかはしまさよし）</a:t>
            </a:r>
            <a:endParaRPr lang="en-US" altLang="ja-JP" sz="4800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ja-JP" altLang="en-US" sz="4800" dirty="0" smtClean="0">
                <a:solidFill>
                  <a:schemeClr val="bg1"/>
                </a:solidFill>
              </a:rPr>
              <a:t>瀧澤昭広（たきざわあきひろ）</a:t>
            </a:r>
            <a:endParaRPr lang="en-US" altLang="ja-JP" sz="4800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ja-JP" altLang="en-US" sz="4800" dirty="0" smtClean="0">
                <a:solidFill>
                  <a:schemeClr val="bg1"/>
                </a:solidFill>
              </a:rPr>
              <a:t>森田尚（もりたひさし）</a:t>
            </a:r>
            <a:endParaRPr lang="en-US" altLang="ja-JP" sz="4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kumimoji="1" lang="en-US" altLang="ja-JP" sz="7200" dirty="0" smtClean="0">
                <a:solidFill>
                  <a:srgbClr val="92D050"/>
                </a:solidFill>
                <a:latin typeface="HGS創英角ﾎﾟｯﾌﾟ体" pitchFamily="50" charset="-128"/>
                <a:ea typeface="HGS創英角ﾎﾟｯﾌﾟ体" pitchFamily="50" charset="-128"/>
              </a:rPr>
              <a:t>And more…</a:t>
            </a:r>
            <a:endParaRPr kumimoji="1" lang="ja-JP" altLang="en-US" sz="7200" dirty="0">
              <a:solidFill>
                <a:srgbClr val="92D05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en-US" altLang="ja-JP" dirty="0" err="1" smtClean="0">
                <a:solidFill>
                  <a:schemeClr val="bg1"/>
                </a:solidFill>
                <a:latin typeface="HGS創英角ﾎﾟｯﾌﾟ体" pitchFamily="50" charset="-128"/>
                <a:ea typeface="HGS創英角ﾎﾟｯﾌﾟ体" pitchFamily="50" charset="-128"/>
              </a:rPr>
              <a:t>Taizo</a:t>
            </a:r>
            <a:r>
              <a:rPr lang="en-US" altLang="ja-JP" dirty="0" smtClean="0">
                <a:solidFill>
                  <a:schemeClr val="bg1"/>
                </a:solidFill>
                <a:latin typeface="HGS創英角ﾎﾟｯﾌﾟ体" pitchFamily="50" charset="-128"/>
                <a:ea typeface="HGS創英角ﾎﾟｯﾌﾟ体" pitchFamily="50" charset="-128"/>
              </a:rPr>
              <a:t> </a:t>
            </a:r>
            <a:r>
              <a:rPr lang="en-US" altLang="ja-JP" dirty="0" err="1" smtClean="0">
                <a:solidFill>
                  <a:schemeClr val="bg1"/>
                </a:solidFill>
                <a:latin typeface="HGS創英角ﾎﾟｯﾌﾟ体" pitchFamily="50" charset="-128"/>
                <a:ea typeface="HGS創英角ﾎﾟｯﾌﾟ体" pitchFamily="50" charset="-128"/>
              </a:rPr>
              <a:t>Nishio</a:t>
            </a:r>
            <a:endParaRPr lang="en-US" altLang="ja-JP" dirty="0" smtClean="0">
              <a:solidFill>
                <a:schemeClr val="bg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r">
              <a:buNone/>
            </a:pPr>
            <a:r>
              <a:rPr lang="en-US" altLang="ja-JP" dirty="0" err="1" smtClean="0">
                <a:solidFill>
                  <a:schemeClr val="bg1"/>
                </a:solidFill>
                <a:latin typeface="HGS創英角ﾎﾟｯﾌﾟ体" pitchFamily="50" charset="-128"/>
                <a:ea typeface="HGS創英角ﾎﾟｯﾌﾟ体" pitchFamily="50" charset="-128"/>
              </a:rPr>
              <a:t>ITmedia</a:t>
            </a:r>
            <a:r>
              <a:rPr lang="en-US" altLang="ja-JP" dirty="0" smtClean="0">
                <a:solidFill>
                  <a:schemeClr val="bg1"/>
                </a:solidFill>
                <a:latin typeface="HGS創英角ﾎﾟｯﾌﾟ体" pitchFamily="50" charset="-128"/>
                <a:ea typeface="HGS創英角ﾎﾟｯﾌﾟ体" pitchFamily="50" charset="-128"/>
              </a:rPr>
              <a:t> Enterprise</a:t>
            </a:r>
          </a:p>
          <a:p>
            <a:pPr algn="r">
              <a:buNone/>
            </a:pPr>
            <a:r>
              <a:rPr lang="en-US" altLang="ja-JP" smtClean="0">
                <a:solidFill>
                  <a:schemeClr val="bg1"/>
                </a:solidFill>
                <a:latin typeface="HGS創英角ﾎﾟｯﾌﾟ体" pitchFamily="50" charset="-128"/>
                <a:ea typeface="HGS創英角ﾎﾟｯﾌﾟ体" pitchFamily="50" charset="-128"/>
              </a:rPr>
              <a:t>UNIX USER</a:t>
            </a:r>
            <a:endParaRPr lang="en-US" altLang="ja-JP" dirty="0" smtClean="0">
              <a:solidFill>
                <a:schemeClr val="bg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r">
              <a:buNone/>
            </a:pPr>
            <a:r>
              <a:rPr lang="en-US" altLang="ja-JP" dirty="0" smtClean="0">
                <a:solidFill>
                  <a:schemeClr val="bg1"/>
                </a:solidFill>
                <a:latin typeface="HGS創英角ﾎﾟｯﾌﾟ体" pitchFamily="50" charset="-128"/>
                <a:ea typeface="HGS創英角ﾎﾟｯﾌﾟ体" pitchFamily="50" charset="-128"/>
              </a:rPr>
              <a:t>Editor</a:t>
            </a:r>
          </a:p>
          <a:p>
            <a:pPr algn="r">
              <a:buNone/>
            </a:pPr>
            <a:r>
              <a:rPr lang="en-US" altLang="ja-JP" dirty="0" err="1" smtClean="0">
                <a:solidFill>
                  <a:schemeClr val="bg1"/>
                </a:solidFill>
                <a:latin typeface="HGS創英角ﾎﾟｯﾌﾟ体" pitchFamily="50" charset="-128"/>
                <a:ea typeface="HGS創英角ﾎﾟｯﾌﾟ体" pitchFamily="50" charset="-128"/>
              </a:rPr>
              <a:t>makeplex</a:t>
            </a:r>
            <a:endParaRPr lang="en-US" altLang="ja-JP" dirty="0" smtClean="0">
              <a:solidFill>
                <a:schemeClr val="bg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>
              <a:buNone/>
            </a:pPr>
            <a:endParaRPr kumimoji="1" lang="en-US" altLang="ja-JP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ja-JP" altLang="en-US" dirty="0" smtClean="0">
                <a:solidFill>
                  <a:srgbClr val="92D050"/>
                </a:solidFill>
                <a:latin typeface="HGS創英角ﾎﾟｯﾌﾟ体" pitchFamily="50" charset="-128"/>
                <a:ea typeface="HGS創英角ﾎﾟｯﾌﾟ体" pitchFamily="50" charset="-128"/>
              </a:rPr>
              <a:t>鈴木嘉平（</a:t>
            </a:r>
            <a:r>
              <a:rPr lang="ja-JP" altLang="en-US" dirty="0">
                <a:solidFill>
                  <a:srgbClr val="92D050"/>
                </a:solidFill>
                <a:latin typeface="HGS創英角ﾎﾟｯﾌﾟ体" pitchFamily="50" charset="-128"/>
                <a:ea typeface="HGS創英角ﾎﾟｯﾌﾟ体" pitchFamily="50" charset="-128"/>
              </a:rPr>
              <a:t>すずきかへ</a:t>
            </a:r>
            <a:r>
              <a:rPr lang="ja-JP" altLang="en-US" dirty="0" smtClean="0">
                <a:solidFill>
                  <a:srgbClr val="92D050"/>
                </a:solidFill>
                <a:latin typeface="HGS創英角ﾎﾟｯﾌﾟ体" pitchFamily="50" charset="-128"/>
                <a:ea typeface="HGS創英角ﾎﾟｯﾌﾟ体" pitchFamily="50" charset="-128"/>
              </a:rPr>
              <a:t>い）</a:t>
            </a:r>
            <a:endParaRPr kumimoji="1" lang="ja-JP" altLang="en-US" dirty="0">
              <a:solidFill>
                <a:srgbClr val="92D05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ja-JP" altLang="en-US" sz="2000" dirty="0" smtClean="0">
                <a:solidFill>
                  <a:schemeClr val="bg1"/>
                </a:solidFill>
              </a:rPr>
              <a:t>株式</a:t>
            </a:r>
            <a:r>
              <a:rPr lang="ja-JP" altLang="en-US" sz="2000" dirty="0">
                <a:solidFill>
                  <a:schemeClr val="bg1"/>
                </a:solidFill>
              </a:rPr>
              <a:t>会社アスキー・</a:t>
            </a:r>
            <a:r>
              <a:rPr lang="ja-JP" altLang="en-US" sz="2000" dirty="0" smtClean="0">
                <a:solidFill>
                  <a:schemeClr val="bg1"/>
                </a:solidFill>
              </a:rPr>
              <a:t>メディアワークス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ja-JP" altLang="en-US" sz="2000" dirty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altLang="ja-JP" sz="2000" dirty="0" smtClean="0">
                <a:solidFill>
                  <a:schemeClr val="bg1"/>
                </a:solidFill>
              </a:rPr>
              <a:t>25</a:t>
            </a:r>
            <a:r>
              <a:rPr lang="ja-JP" altLang="en-US" sz="2000" dirty="0">
                <a:solidFill>
                  <a:schemeClr val="bg1"/>
                </a:solidFill>
              </a:rPr>
              <a:t>年以上にわたってコンピュータ関連書籍・雑誌の企画・編集に携わる</a:t>
            </a:r>
          </a:p>
          <a:p>
            <a:pPr algn="r">
              <a:buNone/>
            </a:pPr>
            <a:r>
              <a:rPr lang="en-US" altLang="ja-JP" sz="2000" dirty="0" smtClean="0">
                <a:solidFill>
                  <a:schemeClr val="bg1"/>
                </a:solidFill>
              </a:rPr>
              <a:t>PCW</a:t>
            </a:r>
            <a:r>
              <a:rPr lang="ja-JP" altLang="en-US" sz="2000" dirty="0">
                <a:solidFill>
                  <a:schemeClr val="bg1"/>
                </a:solidFill>
              </a:rPr>
              <a:t>コミュニケーションズ「月刊パソコンワールド」編集長</a:t>
            </a:r>
          </a:p>
          <a:p>
            <a:pPr algn="r">
              <a:buNone/>
            </a:pPr>
            <a:r>
              <a:rPr lang="ja-JP" altLang="en-US" sz="2000" dirty="0" smtClean="0">
                <a:solidFill>
                  <a:schemeClr val="bg1"/>
                </a:solidFill>
              </a:rPr>
              <a:t>翔泳社</a:t>
            </a:r>
            <a:r>
              <a:rPr lang="ja-JP" altLang="en-US" sz="2000" dirty="0">
                <a:solidFill>
                  <a:schemeClr val="bg1"/>
                </a:solidFill>
              </a:rPr>
              <a:t>「月刊プログラマーズページ」副編集長</a:t>
            </a:r>
          </a:p>
          <a:p>
            <a:pPr algn="r">
              <a:buNone/>
            </a:pPr>
            <a:r>
              <a:rPr lang="ja-JP" altLang="en-US" sz="2000" dirty="0" smtClean="0">
                <a:solidFill>
                  <a:schemeClr val="bg1"/>
                </a:solidFill>
              </a:rPr>
              <a:t>アスキー</a:t>
            </a:r>
            <a:r>
              <a:rPr lang="ja-JP" altLang="en-US" sz="2000" dirty="0">
                <a:solidFill>
                  <a:schemeClr val="bg1"/>
                </a:solidFill>
              </a:rPr>
              <a:t>「</a:t>
            </a:r>
            <a:r>
              <a:rPr lang="en-US" altLang="ja-JP" sz="2000" dirty="0">
                <a:solidFill>
                  <a:schemeClr val="bg1"/>
                </a:solidFill>
              </a:rPr>
              <a:t>BSD magazine</a:t>
            </a:r>
            <a:r>
              <a:rPr lang="ja-JP" altLang="en-US" sz="2000" dirty="0">
                <a:solidFill>
                  <a:schemeClr val="bg1"/>
                </a:solidFill>
              </a:rPr>
              <a:t>」編集長</a:t>
            </a:r>
          </a:p>
          <a:p>
            <a:pPr algn="r">
              <a:buNone/>
            </a:pPr>
            <a:r>
              <a:rPr lang="ja-JP" altLang="en-US" sz="2000" dirty="0" smtClean="0">
                <a:solidFill>
                  <a:schemeClr val="bg1"/>
                </a:solidFill>
              </a:rPr>
              <a:t>現アスキーハイエンド</a:t>
            </a:r>
            <a:r>
              <a:rPr lang="ja-JP" altLang="en-US" sz="2000" dirty="0">
                <a:solidFill>
                  <a:schemeClr val="bg1"/>
                </a:solidFill>
              </a:rPr>
              <a:t>書籍編集部編集長</a:t>
            </a:r>
          </a:p>
          <a:p>
            <a:pPr algn="r">
              <a:buNone/>
            </a:pPr>
            <a:endParaRPr lang="en-US" altLang="ja-JP" sz="2000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ja-JP" altLang="en-US" sz="2000" dirty="0" smtClean="0">
                <a:solidFill>
                  <a:schemeClr val="bg1"/>
                </a:solidFill>
              </a:rPr>
              <a:t>最近</a:t>
            </a:r>
            <a:r>
              <a:rPr lang="ja-JP" altLang="en-US" sz="2000" dirty="0">
                <a:solidFill>
                  <a:schemeClr val="bg1"/>
                </a:solidFill>
              </a:rPr>
              <a:t>作った</a:t>
            </a:r>
            <a:r>
              <a:rPr lang="ja-JP" altLang="en-US" sz="2000" dirty="0" smtClean="0">
                <a:solidFill>
                  <a:schemeClr val="bg1"/>
                </a:solidFill>
              </a:rPr>
              <a:t>本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ja-JP" altLang="en-US" sz="2000" dirty="0" smtClean="0">
                <a:solidFill>
                  <a:schemeClr val="bg1"/>
                </a:solidFill>
              </a:rPr>
              <a:t>「</a:t>
            </a:r>
            <a:r>
              <a:rPr lang="ja-JP" altLang="en-US" sz="2000" dirty="0">
                <a:solidFill>
                  <a:schemeClr val="bg1"/>
                </a:solidFill>
              </a:rPr>
              <a:t>エキスパート</a:t>
            </a:r>
            <a:r>
              <a:rPr lang="en-US" altLang="ja-JP" sz="2000" dirty="0">
                <a:solidFill>
                  <a:schemeClr val="bg1"/>
                </a:solidFill>
              </a:rPr>
              <a:t>Python</a:t>
            </a:r>
            <a:r>
              <a:rPr lang="ja-JP" altLang="en-US" sz="2000" dirty="0">
                <a:solidFill>
                  <a:schemeClr val="bg1"/>
                </a:solidFill>
              </a:rPr>
              <a:t>プログラミング」「リファクタリング</a:t>
            </a:r>
            <a:r>
              <a:rPr lang="en-US" altLang="ja-JP" sz="2000" dirty="0">
                <a:solidFill>
                  <a:schemeClr val="bg1"/>
                </a:solidFill>
              </a:rPr>
              <a:t>Ruby</a:t>
            </a:r>
            <a:r>
              <a:rPr lang="ja-JP" altLang="en-US" sz="2000" dirty="0">
                <a:solidFill>
                  <a:schemeClr val="bg1"/>
                </a:solidFill>
              </a:rPr>
              <a:t>」</a:t>
            </a:r>
          </a:p>
          <a:p>
            <a:pPr algn="r">
              <a:buNone/>
            </a:pPr>
            <a:r>
              <a:rPr lang="ja-JP" altLang="en-US" sz="2000" dirty="0" smtClean="0">
                <a:solidFill>
                  <a:schemeClr val="bg1"/>
                </a:solidFill>
              </a:rPr>
              <a:t>今</a:t>
            </a:r>
            <a:r>
              <a:rPr lang="ja-JP" altLang="en-US" sz="2000" dirty="0">
                <a:solidFill>
                  <a:schemeClr val="bg1"/>
                </a:solidFill>
              </a:rPr>
              <a:t>作っている</a:t>
            </a:r>
            <a:r>
              <a:rPr lang="ja-JP" altLang="en-US" sz="2000" dirty="0" smtClean="0">
                <a:solidFill>
                  <a:schemeClr val="bg1"/>
                </a:solidFill>
              </a:rPr>
              <a:t>本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ja-JP" altLang="en-US" sz="2000" dirty="0" smtClean="0">
                <a:solidFill>
                  <a:schemeClr val="bg1"/>
                </a:solidFill>
              </a:rPr>
              <a:t>「</a:t>
            </a:r>
            <a:r>
              <a:rPr lang="ja-JP" altLang="en-US" sz="2000" dirty="0">
                <a:solidFill>
                  <a:schemeClr val="bg1"/>
                </a:solidFill>
              </a:rPr>
              <a:t>メタプログラミング</a:t>
            </a:r>
            <a:r>
              <a:rPr lang="en-US" altLang="ja-JP" sz="2000" dirty="0">
                <a:solidFill>
                  <a:schemeClr val="bg1"/>
                </a:solidFill>
              </a:rPr>
              <a:t>Ruby</a:t>
            </a:r>
            <a:r>
              <a:rPr lang="ja-JP" altLang="en-US" sz="2000" dirty="0">
                <a:solidFill>
                  <a:schemeClr val="bg1"/>
                </a:solidFill>
              </a:rPr>
              <a:t>」</a:t>
            </a:r>
          </a:p>
          <a:p>
            <a:pPr algn="just">
              <a:buNone/>
            </a:pPr>
            <a:endParaRPr lang="en-US" altLang="ja-JP" sz="20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altLang="ja-JP" sz="2000" dirty="0" smtClean="0">
                <a:solidFill>
                  <a:schemeClr val="bg1"/>
                </a:solidFill>
              </a:rPr>
              <a:t>8</a:t>
            </a:r>
            <a:r>
              <a:rPr lang="ja-JP" altLang="en-US" sz="2000" dirty="0">
                <a:solidFill>
                  <a:schemeClr val="bg1"/>
                </a:solidFill>
              </a:rPr>
              <a:t>年前アスキーの</a:t>
            </a:r>
            <a:r>
              <a:rPr lang="en-US" altLang="ja-JP" sz="2000" dirty="0">
                <a:solidFill>
                  <a:schemeClr val="bg1"/>
                </a:solidFill>
              </a:rPr>
              <a:t>Ruby</a:t>
            </a:r>
            <a:r>
              <a:rPr lang="ja-JP" altLang="en-US" sz="2000" dirty="0">
                <a:solidFill>
                  <a:schemeClr val="bg1"/>
                </a:solidFill>
              </a:rPr>
              <a:t>本を売らんがために</a:t>
            </a:r>
            <a:r>
              <a:rPr lang="en-US" altLang="ja-JP" sz="2000" dirty="0">
                <a:solidFill>
                  <a:schemeClr val="bg1"/>
                </a:solidFill>
              </a:rPr>
              <a:t>LL</a:t>
            </a:r>
            <a:r>
              <a:rPr lang="ja-JP" altLang="en-US" sz="2000" dirty="0">
                <a:solidFill>
                  <a:schemeClr val="bg1"/>
                </a:solidFill>
              </a:rPr>
              <a:t>カンファレンスを</a:t>
            </a:r>
            <a:r>
              <a:rPr lang="ja-JP" altLang="en-US" sz="2000" dirty="0" smtClean="0">
                <a:solidFill>
                  <a:schemeClr val="bg1"/>
                </a:solidFill>
              </a:rPr>
              <a:t>スタート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ja-JP" altLang="en-US" sz="2000" dirty="0" smtClean="0">
                <a:solidFill>
                  <a:schemeClr val="bg1"/>
                </a:solidFill>
              </a:rPr>
              <a:t>でも</a:t>
            </a:r>
            <a:r>
              <a:rPr lang="ja-JP" altLang="en-US" sz="2000" dirty="0">
                <a:solidFill>
                  <a:schemeClr val="bg1"/>
                </a:solidFill>
              </a:rPr>
              <a:t>売れているのはオライリーの本だ！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ja-JP" altLang="en-US" dirty="0" smtClean="0">
                <a:solidFill>
                  <a:srgbClr val="92D050"/>
                </a:solidFill>
                <a:latin typeface="HGS創英角ﾎﾟｯﾌﾟ体" pitchFamily="50" charset="-128"/>
                <a:ea typeface="HGS創英角ﾎﾟｯﾌﾟ体" pitchFamily="50" charset="-128"/>
              </a:rPr>
              <a:t>高橋征義（たかはしまさよし）</a:t>
            </a:r>
            <a:endParaRPr kumimoji="1" lang="ja-JP" altLang="en-US" dirty="0">
              <a:solidFill>
                <a:srgbClr val="92D05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r">
              <a:buNone/>
            </a:pPr>
            <a:r>
              <a:rPr lang="ja-JP" altLang="en-US" dirty="0" smtClean="0">
                <a:solidFill>
                  <a:schemeClr val="bg1"/>
                </a:solidFill>
              </a:rPr>
              <a:t>株式</a:t>
            </a:r>
            <a:r>
              <a:rPr lang="ja-JP" altLang="en-US" dirty="0">
                <a:solidFill>
                  <a:schemeClr val="bg1"/>
                </a:solidFill>
              </a:rPr>
              <a:t>会社達人出版会、日本</a:t>
            </a:r>
            <a:r>
              <a:rPr lang="en-US" altLang="ja-JP" dirty="0">
                <a:solidFill>
                  <a:schemeClr val="bg1"/>
                </a:solidFill>
              </a:rPr>
              <a:t>Ruby</a:t>
            </a:r>
            <a:r>
              <a:rPr lang="ja-JP" altLang="en-US" dirty="0">
                <a:solidFill>
                  <a:schemeClr val="bg1"/>
                </a:solidFill>
              </a:rPr>
              <a:t>の会</a:t>
            </a:r>
          </a:p>
          <a:p>
            <a:pPr algn="r">
              <a:buNone/>
            </a:pPr>
            <a:endParaRPr lang="en-US" altLang="ja-JP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ja-JP" altLang="en-US" dirty="0" smtClean="0">
                <a:solidFill>
                  <a:schemeClr val="bg1"/>
                </a:solidFill>
              </a:rPr>
              <a:t>著書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altLang="ja-JP" dirty="0" smtClean="0">
                <a:solidFill>
                  <a:schemeClr val="bg1"/>
                </a:solidFill>
              </a:rPr>
              <a:t>『</a:t>
            </a:r>
            <a:r>
              <a:rPr lang="ja-JP" altLang="en-US" dirty="0">
                <a:solidFill>
                  <a:schemeClr val="bg1"/>
                </a:solidFill>
              </a:rPr>
              <a:t>たのしい</a:t>
            </a:r>
            <a:r>
              <a:rPr lang="en-US" altLang="ja-JP" dirty="0">
                <a:solidFill>
                  <a:schemeClr val="bg1"/>
                </a:solidFill>
              </a:rPr>
              <a:t>Ruby</a:t>
            </a:r>
            <a:r>
              <a:rPr lang="en-US" altLang="ja-JP" dirty="0" smtClean="0">
                <a:solidFill>
                  <a:schemeClr val="bg1"/>
                </a:solidFill>
              </a:rPr>
              <a:t>』</a:t>
            </a:r>
          </a:p>
          <a:p>
            <a:pPr algn="r">
              <a:buNone/>
            </a:pPr>
            <a:r>
              <a:rPr lang="en-US" altLang="ja-JP" dirty="0" smtClean="0">
                <a:solidFill>
                  <a:schemeClr val="bg1"/>
                </a:solidFill>
              </a:rPr>
              <a:t>『</a:t>
            </a:r>
            <a:r>
              <a:rPr lang="en-US" altLang="ja-JP" dirty="0">
                <a:solidFill>
                  <a:schemeClr val="bg1"/>
                </a:solidFill>
              </a:rPr>
              <a:t>Ruby</a:t>
            </a:r>
            <a:r>
              <a:rPr lang="ja-JP" altLang="en-US" dirty="0">
                <a:solidFill>
                  <a:schemeClr val="bg1"/>
                </a:solidFill>
              </a:rPr>
              <a:t>レシピブック</a:t>
            </a:r>
            <a:r>
              <a:rPr lang="en-US" altLang="ja-JP" dirty="0" smtClean="0">
                <a:solidFill>
                  <a:schemeClr val="bg1"/>
                </a:solidFill>
              </a:rPr>
              <a:t>』</a:t>
            </a:r>
          </a:p>
          <a:p>
            <a:pPr algn="r">
              <a:buNone/>
            </a:pPr>
            <a:r>
              <a:rPr lang="en-US" altLang="ja-JP" dirty="0" smtClean="0">
                <a:solidFill>
                  <a:schemeClr val="bg1"/>
                </a:solidFill>
              </a:rPr>
              <a:t>『</a:t>
            </a:r>
            <a:r>
              <a:rPr lang="en-US" altLang="ja-JP" dirty="0">
                <a:solidFill>
                  <a:schemeClr val="bg1"/>
                </a:solidFill>
              </a:rPr>
              <a:t>Rails</a:t>
            </a:r>
            <a:r>
              <a:rPr lang="ja-JP" altLang="en-US" dirty="0">
                <a:solidFill>
                  <a:schemeClr val="bg1"/>
                </a:solidFill>
              </a:rPr>
              <a:t>レシピブック</a:t>
            </a:r>
            <a:r>
              <a:rPr lang="en-US" altLang="ja-JP" dirty="0" smtClean="0">
                <a:solidFill>
                  <a:schemeClr val="bg1"/>
                </a:solidFill>
              </a:rPr>
              <a:t>』</a:t>
            </a:r>
          </a:p>
          <a:p>
            <a:pPr algn="r">
              <a:buNone/>
            </a:pPr>
            <a:r>
              <a:rPr lang="ja-JP" altLang="en-US" dirty="0" smtClean="0">
                <a:solidFill>
                  <a:schemeClr val="bg1"/>
                </a:solidFill>
              </a:rPr>
              <a:t>監訳書</a:t>
            </a:r>
            <a:endParaRPr lang="en-US" altLang="ja-JP" dirty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altLang="ja-JP" dirty="0" smtClean="0">
                <a:solidFill>
                  <a:schemeClr val="bg1"/>
                </a:solidFill>
              </a:rPr>
              <a:t>『</a:t>
            </a:r>
            <a:r>
              <a:rPr lang="en-US" altLang="ja-JP" dirty="0">
                <a:solidFill>
                  <a:schemeClr val="bg1"/>
                </a:solidFill>
              </a:rPr>
              <a:t>Ruby</a:t>
            </a:r>
            <a:r>
              <a:rPr lang="ja-JP" altLang="en-US" dirty="0">
                <a:solidFill>
                  <a:schemeClr val="bg1"/>
                </a:solidFill>
              </a:rPr>
              <a:t>ベストプラクティス</a:t>
            </a:r>
            <a:r>
              <a:rPr lang="en-US" altLang="ja-JP" dirty="0" smtClean="0">
                <a:solidFill>
                  <a:schemeClr val="bg1"/>
                </a:solidFill>
              </a:rPr>
              <a:t>』etc</a:t>
            </a:r>
          </a:p>
          <a:p>
            <a:pPr algn="r">
              <a:buNone/>
            </a:pPr>
            <a:endParaRPr lang="en-US" altLang="ja-JP" dirty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altLang="ja-JP" dirty="0" smtClean="0">
                <a:solidFill>
                  <a:schemeClr val="bg1"/>
                </a:solidFill>
              </a:rPr>
              <a:t>6</a:t>
            </a:r>
            <a:r>
              <a:rPr lang="ja-JP" altLang="en-US" dirty="0">
                <a:solidFill>
                  <a:schemeClr val="bg1"/>
                </a:solidFill>
              </a:rPr>
              <a:t>月に電子出版専門の（株）達人出版会を</a:t>
            </a:r>
            <a:r>
              <a:rPr lang="ja-JP" altLang="en-US" dirty="0" smtClean="0">
                <a:solidFill>
                  <a:schemeClr val="bg1"/>
                </a:solidFill>
              </a:rPr>
              <a:t>設立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ja-JP" altLang="en-US" dirty="0" smtClean="0">
                <a:solidFill>
                  <a:schemeClr val="bg1"/>
                </a:solidFill>
              </a:rPr>
              <a:t>現在</a:t>
            </a:r>
            <a:r>
              <a:rPr lang="ja-JP" altLang="en-US" dirty="0">
                <a:solidFill>
                  <a:schemeClr val="bg1"/>
                </a:solidFill>
              </a:rPr>
              <a:t>いくつか準備中で、できれば</a:t>
            </a:r>
            <a:r>
              <a:rPr lang="en-US" altLang="ja-JP" dirty="0">
                <a:solidFill>
                  <a:schemeClr val="bg1"/>
                </a:solidFill>
              </a:rPr>
              <a:t>8</a:t>
            </a:r>
            <a:r>
              <a:rPr lang="ja-JP" altLang="en-US" dirty="0">
                <a:solidFill>
                  <a:schemeClr val="bg1"/>
                </a:solidFill>
              </a:rPr>
              <a:t>月くらいから発売を</a:t>
            </a:r>
            <a:r>
              <a:rPr lang="ja-JP" altLang="en-US" dirty="0" smtClean="0">
                <a:solidFill>
                  <a:schemeClr val="bg1"/>
                </a:solidFill>
              </a:rPr>
              <a:t>始めたい</a:t>
            </a:r>
            <a:endParaRPr lang="ja-JP" altLang="en-US" dirty="0">
              <a:solidFill>
                <a:schemeClr val="bg1"/>
              </a:solidFill>
            </a:endParaRPr>
          </a:p>
          <a:p>
            <a:pPr algn="r"/>
            <a:endParaRPr lang="ja-JP" altLang="en-US" dirty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altLang="ja-JP" dirty="0">
                <a:solidFill>
                  <a:schemeClr val="bg1"/>
                </a:solidFill>
              </a:rPr>
              <a:t>Ruby</a:t>
            </a:r>
            <a:r>
              <a:rPr lang="ja-JP" altLang="en-US" dirty="0">
                <a:solidFill>
                  <a:schemeClr val="bg1"/>
                </a:solidFill>
              </a:rPr>
              <a:t>は</a:t>
            </a:r>
            <a:r>
              <a:rPr lang="en-US" altLang="ja-JP" dirty="0">
                <a:solidFill>
                  <a:schemeClr val="bg1"/>
                </a:solidFill>
              </a:rPr>
              <a:t>1997</a:t>
            </a:r>
            <a:r>
              <a:rPr lang="ja-JP" altLang="en-US" dirty="0">
                <a:solidFill>
                  <a:schemeClr val="bg1"/>
                </a:solidFill>
              </a:rPr>
              <a:t>年ごろ</a:t>
            </a:r>
            <a:r>
              <a:rPr lang="ja-JP" altLang="en-US" dirty="0" smtClean="0">
                <a:solidFill>
                  <a:schemeClr val="bg1"/>
                </a:solidFill>
              </a:rPr>
              <a:t>から利用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altLang="ja-JP" dirty="0" smtClean="0">
                <a:solidFill>
                  <a:schemeClr val="bg1"/>
                </a:solidFill>
              </a:rPr>
              <a:t>2004</a:t>
            </a:r>
            <a:r>
              <a:rPr lang="ja-JP" altLang="en-US" dirty="0">
                <a:solidFill>
                  <a:schemeClr val="bg1"/>
                </a:solidFill>
              </a:rPr>
              <a:t>年に日本</a:t>
            </a:r>
            <a:r>
              <a:rPr lang="en-US" altLang="ja-JP" dirty="0">
                <a:solidFill>
                  <a:schemeClr val="bg1"/>
                </a:solidFill>
              </a:rPr>
              <a:t>Ruby</a:t>
            </a:r>
            <a:r>
              <a:rPr lang="ja-JP" altLang="en-US" dirty="0">
                <a:solidFill>
                  <a:schemeClr val="bg1"/>
                </a:solidFill>
              </a:rPr>
              <a:t>の会を設立、現在まで同会</a:t>
            </a:r>
            <a:r>
              <a:rPr lang="ja-JP" altLang="en-US" dirty="0" smtClean="0">
                <a:solidFill>
                  <a:schemeClr val="bg1"/>
                </a:solidFill>
              </a:rPr>
              <a:t>会長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ja-JP" altLang="en-US" dirty="0" smtClean="0">
                <a:solidFill>
                  <a:schemeClr val="bg1"/>
                </a:solidFill>
              </a:rPr>
              <a:t>日本</a:t>
            </a:r>
            <a:r>
              <a:rPr lang="en-US" altLang="ja-JP" dirty="0">
                <a:solidFill>
                  <a:schemeClr val="bg1"/>
                </a:solidFill>
              </a:rPr>
              <a:t>Ruby</a:t>
            </a:r>
            <a:r>
              <a:rPr lang="ja-JP" altLang="en-US" dirty="0">
                <a:solidFill>
                  <a:schemeClr val="bg1"/>
                </a:solidFill>
              </a:rPr>
              <a:t>会議の実行</a:t>
            </a:r>
            <a:r>
              <a:rPr lang="ja-JP" altLang="en-US" dirty="0" smtClean="0">
                <a:solidFill>
                  <a:schemeClr val="bg1"/>
                </a:solidFill>
              </a:rPr>
              <a:t>委員長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ja-JP" altLang="en-US" dirty="0" smtClean="0">
                <a:solidFill>
                  <a:schemeClr val="bg1"/>
                </a:solidFill>
              </a:rPr>
              <a:t>今年</a:t>
            </a:r>
            <a:r>
              <a:rPr lang="ja-JP" altLang="en-US" dirty="0">
                <a:solidFill>
                  <a:schemeClr val="bg1"/>
                </a:solidFill>
              </a:rPr>
              <a:t>の</a:t>
            </a:r>
            <a:r>
              <a:rPr lang="en-US" altLang="ja-JP" dirty="0" err="1">
                <a:solidFill>
                  <a:schemeClr val="bg1"/>
                </a:solidFill>
              </a:rPr>
              <a:t>RubyKaigi</a:t>
            </a:r>
            <a:r>
              <a:rPr lang="ja-JP" altLang="en-US" dirty="0">
                <a:solidFill>
                  <a:schemeClr val="bg1"/>
                </a:solidFill>
              </a:rPr>
              <a:t>は</a:t>
            </a:r>
            <a:r>
              <a:rPr lang="en-US" altLang="ja-JP" dirty="0">
                <a:solidFill>
                  <a:schemeClr val="bg1"/>
                </a:solidFill>
              </a:rPr>
              <a:t>8</a:t>
            </a:r>
            <a:r>
              <a:rPr lang="ja-JP" altLang="en-US" dirty="0">
                <a:solidFill>
                  <a:schemeClr val="bg1"/>
                </a:solidFill>
              </a:rPr>
              <a:t>月</a:t>
            </a:r>
            <a:r>
              <a:rPr lang="en-US" altLang="ja-JP" dirty="0">
                <a:solidFill>
                  <a:schemeClr val="bg1"/>
                </a:solidFill>
              </a:rPr>
              <a:t>27</a:t>
            </a:r>
            <a:r>
              <a:rPr lang="ja-JP" altLang="en-US" dirty="0">
                <a:solidFill>
                  <a:schemeClr val="bg1"/>
                </a:solidFill>
              </a:rPr>
              <a:t>～</a:t>
            </a:r>
            <a:r>
              <a:rPr lang="en-US" altLang="ja-JP" dirty="0">
                <a:solidFill>
                  <a:schemeClr val="bg1"/>
                </a:solidFill>
              </a:rPr>
              <a:t>29</a:t>
            </a:r>
            <a:r>
              <a:rPr lang="ja-JP" altLang="en-US" dirty="0">
                <a:solidFill>
                  <a:schemeClr val="bg1"/>
                </a:solidFill>
              </a:rPr>
              <a:t>日に開催で、ただいまチケット絶賛発売中！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ja-JP" altLang="en-US" dirty="0" smtClean="0">
                <a:solidFill>
                  <a:srgbClr val="92D050"/>
                </a:solidFill>
                <a:latin typeface="HGS創英角ﾎﾟｯﾌﾟ体" pitchFamily="50" charset="-128"/>
                <a:ea typeface="HGS創英角ﾎﾟｯﾌﾟ体" pitchFamily="50" charset="-128"/>
              </a:rPr>
              <a:t>達人出版会について</a:t>
            </a:r>
            <a:endParaRPr kumimoji="1" lang="ja-JP" altLang="en-US" dirty="0">
              <a:solidFill>
                <a:srgbClr val="92D05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ja-JP" altLang="en-US" dirty="0" smtClean="0">
              <a:solidFill>
                <a:schemeClr val="bg1"/>
              </a:solidFill>
            </a:endParaRPr>
          </a:p>
          <a:p>
            <a:endParaRPr lang="ja-JP" altLang="en-US" dirty="0" smtClean="0">
              <a:solidFill>
                <a:schemeClr val="bg1"/>
              </a:solidFill>
            </a:endParaRPr>
          </a:p>
          <a:p>
            <a:r>
              <a:rPr lang="ja-JP" altLang="en-US" dirty="0" smtClean="0">
                <a:solidFill>
                  <a:schemeClr val="bg1"/>
                </a:solidFill>
              </a:rPr>
              <a:t>今年</a:t>
            </a:r>
            <a:r>
              <a:rPr lang="en-US" altLang="ja-JP" dirty="0" smtClean="0">
                <a:solidFill>
                  <a:schemeClr val="bg1"/>
                </a:solidFill>
              </a:rPr>
              <a:t>6</a:t>
            </a:r>
            <a:r>
              <a:rPr lang="ja-JP" altLang="en-US" dirty="0" smtClean="0">
                <a:solidFill>
                  <a:schemeClr val="bg1"/>
                </a:solidFill>
              </a:rPr>
              <a:t>月に設立（株式会社、社員</a:t>
            </a:r>
            <a:r>
              <a:rPr lang="en-US" altLang="ja-JP" dirty="0" smtClean="0">
                <a:solidFill>
                  <a:schemeClr val="bg1"/>
                </a:solidFill>
              </a:rPr>
              <a:t>1</a:t>
            </a:r>
            <a:r>
              <a:rPr lang="ja-JP" altLang="en-US" dirty="0" smtClean="0">
                <a:solidFill>
                  <a:schemeClr val="bg1"/>
                </a:solidFill>
              </a:rPr>
              <a:t>名）</a:t>
            </a:r>
          </a:p>
          <a:p>
            <a:r>
              <a:rPr lang="ja-JP" altLang="en-US" dirty="0" smtClean="0">
                <a:solidFill>
                  <a:schemeClr val="bg1"/>
                </a:solidFill>
              </a:rPr>
              <a:t>事業内容：電子書籍の制作と販売</a:t>
            </a:r>
          </a:p>
          <a:p>
            <a:r>
              <a:rPr lang="ja-JP" altLang="en-US" dirty="0" smtClean="0">
                <a:solidFill>
                  <a:schemeClr val="bg1"/>
                </a:solidFill>
              </a:rPr>
              <a:t>自分でコンテンツを用意して売る</a:t>
            </a:r>
          </a:p>
          <a:p>
            <a:pPr lvl="1"/>
            <a:r>
              <a:rPr lang="ja-JP" altLang="en-US" dirty="0" smtClean="0">
                <a:solidFill>
                  <a:schemeClr val="bg1"/>
                </a:solidFill>
                <a:latin typeface="Calibri 本文"/>
              </a:rPr>
              <a:t>制作（出版社）＋流通（取次）＋店舗（書店）</a:t>
            </a:r>
            <a:endParaRPr lang="en-US" altLang="ja-JP" dirty="0" smtClean="0">
              <a:solidFill>
                <a:schemeClr val="bg1"/>
              </a:solidFill>
              <a:latin typeface="Calibri 本文"/>
            </a:endParaRPr>
          </a:p>
          <a:p>
            <a:pPr lvl="1"/>
            <a:r>
              <a:rPr lang="ja-JP" altLang="en-US" dirty="0" smtClean="0">
                <a:solidFill>
                  <a:schemeClr val="bg1"/>
                </a:solidFill>
              </a:rPr>
              <a:t>著者だけは社外の方にお願いする</a:t>
            </a:r>
          </a:p>
          <a:p>
            <a:r>
              <a:rPr lang="ja-JP" altLang="en-US" dirty="0" smtClean="0">
                <a:solidFill>
                  <a:schemeClr val="bg1"/>
                </a:solidFill>
              </a:rPr>
              <a:t>しばらくは</a:t>
            </a:r>
            <a:r>
              <a:rPr lang="en-US" altLang="ja-JP" dirty="0" smtClean="0">
                <a:solidFill>
                  <a:schemeClr val="bg1"/>
                </a:solidFill>
              </a:rPr>
              <a:t>IT</a:t>
            </a:r>
            <a:r>
              <a:rPr lang="ja-JP" altLang="en-US" dirty="0" smtClean="0">
                <a:solidFill>
                  <a:schemeClr val="bg1"/>
                </a:solidFill>
              </a:rPr>
              <a:t>系技術書籍に特化</a:t>
            </a:r>
          </a:p>
          <a:p>
            <a:r>
              <a:rPr lang="ja-JP" altLang="en-US" dirty="0" smtClean="0">
                <a:solidFill>
                  <a:schemeClr val="bg1"/>
                </a:solidFill>
              </a:rPr>
              <a:t>目標：面白い技術系コンテンツを増やす</a:t>
            </a:r>
          </a:p>
          <a:p>
            <a:r>
              <a:rPr lang="ja-JP" altLang="en-US" dirty="0" smtClean="0">
                <a:solidFill>
                  <a:schemeClr val="bg1"/>
                </a:solidFill>
              </a:rPr>
              <a:t>新しい技術をいち早く読めるように</a:t>
            </a:r>
          </a:p>
          <a:p>
            <a:r>
              <a:rPr lang="ja-JP" altLang="en-US" dirty="0" smtClean="0">
                <a:solidFill>
                  <a:schemeClr val="bg1"/>
                </a:solidFill>
              </a:rPr>
              <a:t>ニッチでも可（むしろ歓迎）</a:t>
            </a:r>
          </a:p>
          <a:p>
            <a:r>
              <a:rPr lang="ja-JP" altLang="en-US" dirty="0" smtClean="0">
                <a:solidFill>
                  <a:schemeClr val="bg1"/>
                </a:solidFill>
              </a:rPr>
              <a:t>自由に使える（</a:t>
            </a:r>
            <a:r>
              <a:rPr lang="en-US" altLang="ja-JP" dirty="0" smtClean="0">
                <a:solidFill>
                  <a:schemeClr val="bg1"/>
                </a:solidFill>
              </a:rPr>
              <a:t>DRM Free/Social DRM only</a:t>
            </a:r>
            <a:r>
              <a:rPr lang="ja-JP" altLang="en-US" dirty="0" smtClean="0">
                <a:solidFill>
                  <a:schemeClr val="bg1"/>
                </a:solidFill>
              </a:rPr>
              <a:t>）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lang="ja-JP" altLang="en-US" dirty="0" smtClean="0">
                <a:solidFill>
                  <a:schemeClr val="bg1"/>
                </a:solidFill>
              </a:rPr>
              <a:t>とても読者目線（良くも悪くも）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ja-JP" altLang="en-US" sz="3600" dirty="0" smtClean="0">
                <a:solidFill>
                  <a:srgbClr val="92D050"/>
                </a:solidFill>
                <a:latin typeface="HGS創英角ﾎﾟｯﾌﾟ体" pitchFamily="50" charset="-128"/>
                <a:ea typeface="HGS創英角ﾎﾟｯﾌﾟ体" pitchFamily="50" charset="-128"/>
              </a:rPr>
              <a:t>出版</a:t>
            </a:r>
            <a:r>
              <a:rPr lang="ja-JP" altLang="en-US" sz="3600" dirty="0" smtClean="0">
                <a:solidFill>
                  <a:srgbClr val="92D050"/>
                </a:solidFill>
                <a:latin typeface="HGS創英角ﾎﾟｯﾌﾟ体" pitchFamily="50" charset="-128"/>
                <a:ea typeface="HGS創英角ﾎﾟｯﾌﾟ体" pitchFamily="50" charset="-128"/>
              </a:rPr>
              <a:t>システム（</a:t>
            </a:r>
            <a:r>
              <a:rPr lang="en-US" altLang="ja-JP" sz="3600" dirty="0" err="1" smtClean="0">
                <a:solidFill>
                  <a:srgbClr val="92D050"/>
                </a:solidFill>
                <a:latin typeface="HGS創英角ﾎﾟｯﾌﾟ体" pitchFamily="50" charset="-128"/>
                <a:ea typeface="HGS創英角ﾎﾟｯﾌﾟ体" pitchFamily="50" charset="-128"/>
              </a:rPr>
              <a:t>DocPub</a:t>
            </a:r>
            <a:r>
              <a:rPr lang="ja-JP" altLang="en-US" sz="3600" dirty="0" smtClean="0">
                <a:solidFill>
                  <a:srgbClr val="92D050"/>
                </a:solidFill>
                <a:latin typeface="HGS創英角ﾎﾟｯﾌﾟ体" pitchFamily="50" charset="-128"/>
                <a:ea typeface="HGS創英角ﾎﾟｯﾌﾟ体" pitchFamily="50" charset="-128"/>
              </a:rPr>
              <a:t>）</a:t>
            </a:r>
            <a:endParaRPr kumimoji="1" lang="ja-JP" altLang="en-US" sz="3600" dirty="0">
              <a:solidFill>
                <a:srgbClr val="92D05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ja-JP" dirty="0" smtClean="0">
                <a:solidFill>
                  <a:schemeClr val="bg1"/>
                </a:solidFill>
              </a:rPr>
              <a:t>IT</a:t>
            </a:r>
            <a:r>
              <a:rPr lang="ja-JP" altLang="en-US" dirty="0" smtClean="0">
                <a:solidFill>
                  <a:schemeClr val="bg1"/>
                </a:solidFill>
              </a:rPr>
              <a:t>系開発者にフレンドリーな執筆支援環境</a:t>
            </a:r>
          </a:p>
          <a:p>
            <a:pPr lvl="1"/>
            <a:r>
              <a:rPr lang="ja-JP" altLang="en-US" dirty="0" smtClean="0">
                <a:solidFill>
                  <a:schemeClr val="bg1"/>
                </a:solidFill>
              </a:rPr>
              <a:t>原稿</a:t>
            </a:r>
            <a:r>
              <a:rPr lang="ja-JP" altLang="en-US" dirty="0" smtClean="0">
                <a:solidFill>
                  <a:schemeClr val="bg1"/>
                </a:solidFill>
              </a:rPr>
              <a:t>の入稿・更新履歴管理は</a:t>
            </a:r>
            <a:r>
              <a:rPr lang="en-US" altLang="ja-JP" dirty="0" err="1" smtClean="0">
                <a:solidFill>
                  <a:schemeClr val="bg1"/>
                </a:solidFill>
              </a:rPr>
              <a:t>git</a:t>
            </a:r>
            <a:r>
              <a:rPr lang="en-US" altLang="ja-JP" dirty="0" smtClean="0">
                <a:solidFill>
                  <a:schemeClr val="bg1"/>
                </a:solidFill>
              </a:rPr>
              <a:t> (</a:t>
            </a:r>
            <a:r>
              <a:rPr lang="en-US" altLang="ja-JP" dirty="0" err="1" smtClean="0">
                <a:solidFill>
                  <a:schemeClr val="bg1"/>
                </a:solidFill>
              </a:rPr>
              <a:t>gitosis</a:t>
            </a:r>
            <a:r>
              <a:rPr lang="en-US" altLang="ja-JP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ja-JP" altLang="en-US" dirty="0" smtClean="0">
                <a:solidFill>
                  <a:schemeClr val="bg1"/>
                </a:solidFill>
              </a:rPr>
              <a:t>制作</a:t>
            </a:r>
            <a:r>
              <a:rPr lang="ja-JP" altLang="en-US" dirty="0" smtClean="0">
                <a:solidFill>
                  <a:schemeClr val="bg1"/>
                </a:solidFill>
              </a:rPr>
              <a:t>の進捗管理は</a:t>
            </a:r>
            <a:r>
              <a:rPr lang="en-US" altLang="ja-JP" dirty="0" err="1" smtClean="0">
                <a:solidFill>
                  <a:schemeClr val="bg1"/>
                </a:solidFill>
              </a:rPr>
              <a:t>redmine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lvl="1"/>
            <a:r>
              <a:rPr lang="ja-JP" altLang="en-US" dirty="0" smtClean="0">
                <a:solidFill>
                  <a:schemeClr val="bg1"/>
                </a:solidFill>
              </a:rPr>
              <a:t>原稿</a:t>
            </a:r>
            <a:r>
              <a:rPr lang="ja-JP" altLang="en-US" dirty="0" smtClean="0">
                <a:solidFill>
                  <a:schemeClr val="bg1"/>
                </a:solidFill>
              </a:rPr>
              <a:t>のフォーマットと</a:t>
            </a:r>
            <a:r>
              <a:rPr lang="en-US" altLang="ja-JP" dirty="0" smtClean="0">
                <a:solidFill>
                  <a:schemeClr val="bg1"/>
                </a:solidFill>
              </a:rPr>
              <a:t>EPUB/PDF</a:t>
            </a:r>
            <a:r>
              <a:rPr lang="ja-JP" altLang="en-US" dirty="0" smtClean="0">
                <a:solidFill>
                  <a:schemeClr val="bg1"/>
                </a:solidFill>
              </a:rPr>
              <a:t>変換</a:t>
            </a:r>
            <a:r>
              <a:rPr lang="ja-JP" altLang="en-US" dirty="0" smtClean="0">
                <a:solidFill>
                  <a:schemeClr val="bg1"/>
                </a:solidFill>
              </a:rPr>
              <a:t>は</a:t>
            </a:r>
            <a:r>
              <a:rPr lang="en-US" altLang="ja-JP" dirty="0" err="1" smtClean="0">
                <a:solidFill>
                  <a:schemeClr val="bg1"/>
                </a:solidFill>
              </a:rPr>
              <a:t>ReVIEW</a:t>
            </a:r>
            <a:r>
              <a:rPr lang="ja-JP" altLang="en-US" dirty="0" smtClean="0">
                <a:solidFill>
                  <a:schemeClr val="bg1"/>
                </a:solidFill>
              </a:rPr>
              <a:t>（青木峰郎氏作）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lvl="2"/>
            <a:r>
              <a:rPr lang="en-US" altLang="ja-JP" dirty="0" err="1" smtClean="0">
                <a:solidFill>
                  <a:schemeClr val="bg1"/>
                </a:solidFill>
              </a:rPr>
              <a:t>redmine</a:t>
            </a:r>
            <a:r>
              <a:rPr lang="ja-JP" altLang="en-US" dirty="0" smtClean="0">
                <a:solidFill>
                  <a:schemeClr val="bg1"/>
                </a:solidFill>
              </a:rPr>
              <a:t>プラグインとして追加</a:t>
            </a:r>
          </a:p>
          <a:p>
            <a:pPr>
              <a:buNone/>
            </a:pPr>
            <a:r>
              <a:rPr lang="ja-JP" altLang="en-US" dirty="0" smtClean="0">
                <a:solidFill>
                  <a:schemeClr val="bg1"/>
                </a:solidFill>
              </a:rPr>
              <a:t>普通</a:t>
            </a:r>
            <a:r>
              <a:rPr lang="ja-JP" altLang="en-US" dirty="0" smtClean="0">
                <a:solidFill>
                  <a:schemeClr val="bg1"/>
                </a:solidFill>
              </a:rPr>
              <a:t>の書店サイトのような販売システム</a:t>
            </a:r>
          </a:p>
          <a:p>
            <a:pPr lvl="1"/>
            <a:r>
              <a:rPr lang="en-US" altLang="ja-JP" dirty="0" smtClean="0">
                <a:solidFill>
                  <a:schemeClr val="bg1"/>
                </a:solidFill>
              </a:rPr>
              <a:t>DRM</a:t>
            </a:r>
            <a:r>
              <a:rPr lang="ja-JP" altLang="en-US" dirty="0" smtClean="0">
                <a:solidFill>
                  <a:schemeClr val="bg1"/>
                </a:solidFill>
              </a:rPr>
              <a:t>は購入者名をデータに</a:t>
            </a:r>
            <a:r>
              <a:rPr lang="ja-JP" altLang="en-US" dirty="0" smtClean="0">
                <a:solidFill>
                  <a:schemeClr val="bg1"/>
                </a:solidFill>
              </a:rPr>
              <a:t>書き込み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lvl="1"/>
            <a:r>
              <a:rPr lang="en-US" altLang="ja-JP" dirty="0" err="1" smtClean="0">
                <a:solidFill>
                  <a:schemeClr val="bg1"/>
                </a:solidFill>
              </a:rPr>
              <a:t>paypal</a:t>
            </a:r>
            <a:r>
              <a:rPr lang="ja-JP" altLang="en-US" dirty="0" smtClean="0">
                <a:solidFill>
                  <a:schemeClr val="bg1"/>
                </a:solidFill>
              </a:rPr>
              <a:t>で決済（</a:t>
            </a:r>
            <a:r>
              <a:rPr lang="ja-JP" altLang="en-US" dirty="0" smtClean="0">
                <a:solidFill>
                  <a:schemeClr val="bg1"/>
                </a:solidFill>
              </a:rPr>
              <a:t>予定）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lvl="1"/>
            <a:r>
              <a:rPr lang="ja-JP" altLang="en-US" dirty="0" smtClean="0">
                <a:solidFill>
                  <a:schemeClr val="bg1"/>
                </a:solidFill>
              </a:rPr>
              <a:t>サイン会</a:t>
            </a:r>
            <a:r>
              <a:rPr lang="ja-JP" altLang="en-US" dirty="0" smtClean="0">
                <a:solidFill>
                  <a:schemeClr val="bg1"/>
                </a:solidFill>
              </a:rPr>
              <a:t>機能（仕様・実装絶賛募集中）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ja-JP" altLang="en-US" dirty="0" smtClean="0">
                <a:solidFill>
                  <a:srgbClr val="92D050"/>
                </a:solidFill>
                <a:latin typeface="HGS創英角ﾎﾟｯﾌﾟ体" pitchFamily="50" charset="-128"/>
                <a:ea typeface="HGS創英角ﾎﾟｯﾌﾟ体" pitchFamily="50" charset="-128"/>
              </a:rPr>
              <a:t>瀧澤昭広（たきざわあきひろ）</a:t>
            </a:r>
            <a:endParaRPr kumimoji="1" lang="ja-JP" altLang="en-US" dirty="0">
              <a:solidFill>
                <a:srgbClr val="92D05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r">
              <a:buNone/>
            </a:pPr>
            <a:r>
              <a:rPr lang="ja-JP" altLang="en-US" dirty="0" smtClean="0">
                <a:solidFill>
                  <a:schemeClr val="bg1"/>
                </a:solidFill>
              </a:rPr>
              <a:t>（</a:t>
            </a:r>
            <a:r>
              <a:rPr lang="ja-JP" altLang="en-US" dirty="0">
                <a:solidFill>
                  <a:schemeClr val="bg1"/>
                </a:solidFill>
              </a:rPr>
              <a:t>株）オライリー・ジャパン</a:t>
            </a:r>
          </a:p>
          <a:p>
            <a:pPr algn="r">
              <a:buNone/>
            </a:pPr>
            <a:endParaRPr lang="ja-JP" altLang="en-US" dirty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ja-JP" altLang="en-US" dirty="0">
                <a:solidFill>
                  <a:schemeClr val="bg1"/>
                </a:solidFill>
              </a:rPr>
              <a:t>（株）国書刊行会で倉庫業務、営業</a:t>
            </a:r>
            <a:r>
              <a:rPr lang="ja-JP" altLang="en-US" dirty="0" smtClean="0">
                <a:solidFill>
                  <a:schemeClr val="bg1"/>
                </a:solidFill>
              </a:rPr>
              <a:t>など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ja-JP" altLang="en-US" dirty="0" smtClean="0">
                <a:solidFill>
                  <a:schemeClr val="bg1"/>
                </a:solidFill>
              </a:rPr>
              <a:t>（</a:t>
            </a:r>
            <a:r>
              <a:rPr lang="ja-JP" altLang="en-US" dirty="0">
                <a:solidFill>
                  <a:schemeClr val="bg1"/>
                </a:solidFill>
              </a:rPr>
              <a:t>株）翔泳社で雑誌、書籍の</a:t>
            </a:r>
            <a:r>
              <a:rPr lang="ja-JP" altLang="en-US" dirty="0" smtClean="0">
                <a:solidFill>
                  <a:schemeClr val="bg1"/>
                </a:solidFill>
              </a:rPr>
              <a:t>編集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ja-JP" altLang="en-US" dirty="0" smtClean="0">
                <a:solidFill>
                  <a:schemeClr val="bg1"/>
                </a:solidFill>
              </a:rPr>
              <a:t>（</a:t>
            </a:r>
            <a:r>
              <a:rPr lang="ja-JP" altLang="en-US" dirty="0">
                <a:solidFill>
                  <a:schemeClr val="bg1"/>
                </a:solidFill>
              </a:rPr>
              <a:t>株）オライリー・ジャパンで</a:t>
            </a:r>
            <a:r>
              <a:rPr lang="en-US" altLang="ja-JP" dirty="0">
                <a:solidFill>
                  <a:schemeClr val="bg1"/>
                </a:solidFill>
              </a:rPr>
              <a:t>Web</a:t>
            </a:r>
            <a:r>
              <a:rPr lang="ja-JP" altLang="en-US" dirty="0">
                <a:solidFill>
                  <a:schemeClr val="bg1"/>
                </a:solidFill>
              </a:rPr>
              <a:t>コンテンツと電子書籍の企画・運営に携わる</a:t>
            </a:r>
          </a:p>
          <a:p>
            <a:pPr algn="r">
              <a:buNone/>
            </a:pPr>
            <a:endParaRPr lang="en-US" altLang="ja-JP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ja-JP" altLang="en-US" dirty="0" smtClean="0">
                <a:solidFill>
                  <a:schemeClr val="bg1"/>
                </a:solidFill>
              </a:rPr>
              <a:t>翔泳社</a:t>
            </a:r>
            <a:r>
              <a:rPr lang="ja-JP" altLang="en-US" dirty="0">
                <a:solidFill>
                  <a:schemeClr val="bg1"/>
                </a:solidFill>
              </a:rPr>
              <a:t>「</a:t>
            </a:r>
            <a:r>
              <a:rPr lang="en-US" altLang="ja-JP" dirty="0" err="1">
                <a:solidFill>
                  <a:schemeClr val="bg1"/>
                </a:solidFill>
              </a:rPr>
              <a:t>VisualBasic</a:t>
            </a:r>
            <a:r>
              <a:rPr lang="ja-JP" altLang="en-US" dirty="0">
                <a:solidFill>
                  <a:schemeClr val="bg1"/>
                </a:solidFill>
              </a:rPr>
              <a:t>マガジン」副編集</a:t>
            </a:r>
            <a:r>
              <a:rPr lang="ja-JP" altLang="en-US" dirty="0" smtClean="0">
                <a:solidFill>
                  <a:schemeClr val="bg1"/>
                </a:solidFill>
              </a:rPr>
              <a:t>長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ja-JP" altLang="en-US" dirty="0" smtClean="0">
                <a:solidFill>
                  <a:schemeClr val="bg1"/>
                </a:solidFill>
              </a:rPr>
              <a:t>「</a:t>
            </a:r>
            <a:r>
              <a:rPr lang="en-US" altLang="ja-JP" dirty="0">
                <a:solidFill>
                  <a:schemeClr val="bg1"/>
                </a:solidFill>
              </a:rPr>
              <a:t>XML Magazine</a:t>
            </a:r>
            <a:r>
              <a:rPr lang="ja-JP" altLang="en-US" dirty="0">
                <a:solidFill>
                  <a:schemeClr val="bg1"/>
                </a:solidFill>
              </a:rPr>
              <a:t>」編集</a:t>
            </a:r>
            <a:r>
              <a:rPr lang="ja-JP" altLang="en-US" dirty="0" smtClean="0">
                <a:solidFill>
                  <a:schemeClr val="bg1"/>
                </a:solidFill>
              </a:rPr>
              <a:t>長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ja-JP" altLang="en-US" dirty="0" smtClean="0">
                <a:solidFill>
                  <a:schemeClr val="bg1"/>
                </a:solidFill>
              </a:rPr>
              <a:t>現オライリー</a:t>
            </a:r>
            <a:r>
              <a:rPr lang="ja-JP" altLang="en-US" dirty="0">
                <a:solidFill>
                  <a:schemeClr val="bg1"/>
                </a:solidFill>
              </a:rPr>
              <a:t>・ジャパン</a:t>
            </a:r>
            <a:r>
              <a:rPr lang="en-US" altLang="ja-JP" dirty="0">
                <a:solidFill>
                  <a:schemeClr val="bg1"/>
                </a:solidFill>
              </a:rPr>
              <a:t>Web</a:t>
            </a:r>
            <a:r>
              <a:rPr lang="ja-JP" altLang="en-US" dirty="0" smtClean="0">
                <a:solidFill>
                  <a:schemeClr val="bg1"/>
                </a:solidFill>
              </a:rPr>
              <a:t>コンテンツマネジャー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en-US" altLang="ja-JP" dirty="0" smtClean="0">
              <a:solidFill>
                <a:schemeClr val="bg1"/>
              </a:solidFill>
            </a:endParaRPr>
          </a:p>
          <a:p>
            <a:pPr marL="0" indent="0">
              <a:buNone/>
              <a:tabLst>
                <a:tab pos="269875" algn="l"/>
              </a:tabLst>
            </a:pPr>
            <a:r>
              <a:rPr lang="en-US" altLang="ja-JP" dirty="0" smtClean="0">
                <a:solidFill>
                  <a:schemeClr val="bg1"/>
                </a:solidFill>
              </a:rPr>
              <a:t>1999</a:t>
            </a:r>
            <a:r>
              <a:rPr lang="ja-JP" altLang="en-US" dirty="0">
                <a:solidFill>
                  <a:schemeClr val="bg1"/>
                </a:solidFill>
              </a:rPr>
              <a:t>年くらいからの</a:t>
            </a:r>
            <a:r>
              <a:rPr lang="en-US" altLang="ja-JP" dirty="0">
                <a:solidFill>
                  <a:schemeClr val="bg1"/>
                </a:solidFill>
              </a:rPr>
              <a:t>Python</a:t>
            </a:r>
            <a:r>
              <a:rPr lang="ja-JP" altLang="en-US" dirty="0">
                <a:solidFill>
                  <a:schemeClr val="bg1"/>
                </a:solidFill>
              </a:rPr>
              <a:t>ユーザーだが、スキルは人様にはお知らせできない</a:t>
            </a:r>
            <a:r>
              <a:rPr lang="ja-JP" altLang="en-US" dirty="0" smtClean="0">
                <a:solidFill>
                  <a:schemeClr val="bg1"/>
                </a:solidFill>
              </a:rPr>
              <a:t>程度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marL="0" indent="0">
              <a:buNone/>
              <a:tabLst>
                <a:tab pos="269875" algn="l"/>
              </a:tabLst>
            </a:pPr>
            <a:r>
              <a:rPr lang="en-US" altLang="ja-JP" dirty="0" smtClean="0">
                <a:solidFill>
                  <a:schemeClr val="bg1"/>
                </a:solidFill>
              </a:rPr>
              <a:t>Python</a:t>
            </a:r>
            <a:r>
              <a:rPr lang="ja-JP" altLang="en-US" dirty="0">
                <a:solidFill>
                  <a:schemeClr val="bg1"/>
                </a:solidFill>
              </a:rPr>
              <a:t>ユーザー会設立当初、</a:t>
            </a:r>
            <a:r>
              <a:rPr lang="en-US" altLang="ja-JP" dirty="0">
                <a:solidFill>
                  <a:schemeClr val="bg1"/>
                </a:solidFill>
              </a:rPr>
              <a:t>ML</a:t>
            </a:r>
            <a:r>
              <a:rPr lang="ja-JP" altLang="en-US" dirty="0">
                <a:solidFill>
                  <a:schemeClr val="bg1"/>
                </a:solidFill>
              </a:rPr>
              <a:t>でモンティ・パイソン関連の話題に反応することと、飲み会の幹事などを</a:t>
            </a:r>
            <a:r>
              <a:rPr lang="ja-JP" altLang="en-US" dirty="0" smtClean="0">
                <a:solidFill>
                  <a:schemeClr val="bg1"/>
                </a:solidFill>
              </a:rPr>
              <a:t>担当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ja-JP" altLang="en-US" dirty="0" smtClean="0">
                <a:solidFill>
                  <a:srgbClr val="92D050"/>
                </a:solidFill>
                <a:latin typeface="HGS創英角ﾎﾟｯﾌﾟ体" pitchFamily="50" charset="-128"/>
                <a:ea typeface="HGS創英角ﾎﾟｯﾌﾟ体" pitchFamily="50" charset="-128"/>
              </a:rPr>
              <a:t>森田尚（もりたひさし）</a:t>
            </a:r>
            <a:endParaRPr kumimoji="1" lang="ja-JP" altLang="en-US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ja-JP" altLang="en-US" dirty="0" smtClean="0">
                <a:solidFill>
                  <a:schemeClr val="bg1"/>
                </a:solidFill>
              </a:rPr>
              <a:t>株式</a:t>
            </a:r>
            <a:r>
              <a:rPr lang="ja-JP" altLang="en-US" dirty="0">
                <a:solidFill>
                  <a:schemeClr val="bg1"/>
                </a:solidFill>
              </a:rPr>
              <a:t>会社オーム社開発部 </a:t>
            </a:r>
            <a:r>
              <a:rPr lang="en-US" altLang="ja-JP" dirty="0">
                <a:solidFill>
                  <a:schemeClr val="bg1"/>
                </a:solidFill>
              </a:rPr>
              <a:t>/ IdeoType.org</a:t>
            </a:r>
          </a:p>
          <a:p>
            <a:pPr algn="r"/>
            <a:endParaRPr lang="en-US" altLang="ja-JP" dirty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altLang="ja-JP" dirty="0" smtClean="0">
                <a:solidFill>
                  <a:schemeClr val="bg1"/>
                </a:solidFill>
              </a:rPr>
              <a:t>1972</a:t>
            </a:r>
            <a:r>
              <a:rPr lang="ja-JP" altLang="en-US" dirty="0">
                <a:solidFill>
                  <a:schemeClr val="bg1"/>
                </a:solidFill>
              </a:rPr>
              <a:t>年東京</a:t>
            </a:r>
            <a:r>
              <a:rPr lang="ja-JP" altLang="en-US" dirty="0" smtClean="0">
                <a:solidFill>
                  <a:schemeClr val="bg1"/>
                </a:solidFill>
              </a:rPr>
              <a:t>生まれ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en-US" altLang="ja-JP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bg1"/>
                </a:solidFill>
              </a:rPr>
              <a:t>出版社</a:t>
            </a:r>
            <a:r>
              <a:rPr lang="ja-JP" altLang="en-US" dirty="0">
                <a:solidFill>
                  <a:schemeClr val="bg1"/>
                </a:solidFill>
              </a:rPr>
              <a:t>で編集者としてコンピュータ関係の書籍を企画・</a:t>
            </a:r>
            <a:r>
              <a:rPr lang="ja-JP" altLang="en-US" dirty="0" smtClean="0">
                <a:solidFill>
                  <a:schemeClr val="bg1"/>
                </a:solidFill>
              </a:rPr>
              <a:t>編集する傍ら、</a:t>
            </a:r>
            <a:r>
              <a:rPr lang="ja-JP" altLang="en-US" dirty="0">
                <a:solidFill>
                  <a:schemeClr val="bg1"/>
                </a:solidFill>
              </a:rPr>
              <a:t>余暇にはオープンソースソフトウェアの開発に</a:t>
            </a:r>
            <a:r>
              <a:rPr lang="ja-JP" altLang="en-US" dirty="0" smtClean="0">
                <a:solidFill>
                  <a:schemeClr val="bg1"/>
                </a:solidFill>
              </a:rPr>
              <a:t>勤しむ</a:t>
            </a:r>
            <a:endParaRPr lang="ja-JP" alt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chemeClr val="bg1"/>
                </a:solidFill>
              </a:rPr>
              <a:t>『</a:t>
            </a:r>
            <a:r>
              <a:rPr lang="ja-JP" altLang="en-US" dirty="0">
                <a:solidFill>
                  <a:srgbClr val="FF0000"/>
                </a:solidFill>
              </a:rPr>
              <a:t>ハッカーと画家</a:t>
            </a:r>
            <a:r>
              <a:rPr lang="en-US" altLang="ja-JP" dirty="0">
                <a:solidFill>
                  <a:schemeClr val="bg1"/>
                </a:solidFill>
              </a:rPr>
              <a:t>』『</a:t>
            </a:r>
            <a:r>
              <a:rPr lang="ja-JP" altLang="en-US" dirty="0">
                <a:solidFill>
                  <a:schemeClr val="bg1"/>
                </a:solidFill>
              </a:rPr>
              <a:t>プログラミング</a:t>
            </a:r>
            <a:r>
              <a:rPr lang="en-US" altLang="ja-JP" dirty="0">
                <a:solidFill>
                  <a:schemeClr val="bg1"/>
                </a:solidFill>
              </a:rPr>
              <a:t>Ruby 1.9』</a:t>
            </a:r>
            <a:r>
              <a:rPr lang="ja-JP" altLang="en-US" dirty="0">
                <a:solidFill>
                  <a:schemeClr val="bg1"/>
                </a:solidFill>
              </a:rPr>
              <a:t>などを企画</a:t>
            </a:r>
            <a:r>
              <a:rPr lang="ja-JP" altLang="en-US" dirty="0" smtClean="0">
                <a:solidFill>
                  <a:schemeClr val="bg1"/>
                </a:solidFill>
              </a:rPr>
              <a:t>編集</a:t>
            </a:r>
            <a:endParaRPr lang="ja-JP" alt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bg1"/>
                </a:solidFill>
              </a:rPr>
              <a:t>テキスト比較ツール</a:t>
            </a:r>
            <a:r>
              <a:rPr lang="en-US" altLang="ja-JP" dirty="0" err="1">
                <a:solidFill>
                  <a:schemeClr val="bg1"/>
                </a:solidFill>
              </a:rPr>
              <a:t>DocDiff</a:t>
            </a:r>
            <a:r>
              <a:rPr lang="ja-JP" altLang="en-US" dirty="0">
                <a:solidFill>
                  <a:schemeClr val="bg1"/>
                </a:solidFill>
              </a:rPr>
              <a:t>や出版支援ツール</a:t>
            </a:r>
            <a:r>
              <a:rPr lang="en-US" altLang="ja-JP" dirty="0" err="1">
                <a:solidFill>
                  <a:schemeClr val="bg1"/>
                </a:solidFill>
              </a:rPr>
              <a:t>IdeoType</a:t>
            </a:r>
            <a:r>
              <a:rPr lang="ja-JP" altLang="en-US" dirty="0">
                <a:solidFill>
                  <a:schemeClr val="bg1"/>
                </a:solidFill>
              </a:rPr>
              <a:t>を開発・</a:t>
            </a:r>
            <a:r>
              <a:rPr lang="ja-JP" altLang="en-US" dirty="0" smtClean="0">
                <a:solidFill>
                  <a:schemeClr val="bg1"/>
                </a:solidFill>
              </a:rPr>
              <a:t>公開</a:t>
            </a:r>
            <a:endParaRPr lang="ja-JP" alt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chemeClr val="bg1"/>
                </a:solidFill>
              </a:rPr>
              <a:t>IPA</a:t>
            </a:r>
            <a:r>
              <a:rPr lang="ja-JP" altLang="en-US" dirty="0">
                <a:solidFill>
                  <a:schemeClr val="bg1"/>
                </a:solidFill>
              </a:rPr>
              <a:t>平成</a:t>
            </a:r>
            <a:r>
              <a:rPr lang="en-US" altLang="ja-JP" dirty="0">
                <a:solidFill>
                  <a:schemeClr val="bg1"/>
                </a:solidFill>
              </a:rPr>
              <a:t>19</a:t>
            </a:r>
            <a:r>
              <a:rPr lang="ja-JP" altLang="en-US" dirty="0">
                <a:solidFill>
                  <a:schemeClr val="bg1"/>
                </a:solidFill>
              </a:rPr>
              <a:t>年度第</a:t>
            </a:r>
            <a:r>
              <a:rPr lang="en-US" altLang="ja-JP" dirty="0">
                <a:solidFill>
                  <a:schemeClr val="bg1"/>
                </a:solidFill>
              </a:rPr>
              <a:t>II</a:t>
            </a:r>
            <a:r>
              <a:rPr lang="ja-JP" altLang="en-US" dirty="0">
                <a:solidFill>
                  <a:schemeClr val="bg1"/>
                </a:solidFill>
              </a:rPr>
              <a:t>期未踏ソフトウェア創造事業にて、天才プログラマー／スーパークリエータに</a:t>
            </a:r>
            <a:r>
              <a:rPr lang="ja-JP" altLang="en-US" dirty="0" smtClean="0">
                <a:solidFill>
                  <a:schemeClr val="bg1"/>
                </a:solidFill>
              </a:rPr>
              <a:t>認定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757</Words>
  <Application>Microsoft Office PowerPoint</Application>
  <PresentationFormat>画面に合わせる (4:3)</PresentationFormat>
  <Paragraphs>166</Paragraphs>
  <Slides>19</Slides>
  <Notes>19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1" baseType="lpstr">
      <vt:lpstr>Office テーマ</vt:lpstr>
      <vt:lpstr>Acrobat Document</vt:lpstr>
      <vt:lpstr>スライド 1</vt:lpstr>
      <vt:lpstr>Todays Panellist</vt:lpstr>
      <vt:lpstr>And more…</vt:lpstr>
      <vt:lpstr>鈴木嘉平（すずきかへい）</vt:lpstr>
      <vt:lpstr>高橋征義（たかはしまさよし）</vt:lpstr>
      <vt:lpstr>達人出版会について</vt:lpstr>
      <vt:lpstr>出版システム（DocPub）</vt:lpstr>
      <vt:lpstr>瀧澤昭広（たきざわあきひろ）</vt:lpstr>
      <vt:lpstr>森田尚（もりたひさし）</vt:lpstr>
      <vt:lpstr>Agenda</vt:lpstr>
      <vt:lpstr>スライド 11</vt:lpstr>
      <vt:lpstr>スライド 12</vt:lpstr>
      <vt:lpstr>スライド 13</vt:lpstr>
      <vt:lpstr>海外出版社の動向</vt:lpstr>
      <vt:lpstr>海外出版社の動向 （その2）</vt:lpstr>
      <vt:lpstr>O'Reilly（英語圏）</vt:lpstr>
      <vt:lpstr>O'Reilly Japanの現状</vt:lpstr>
      <vt:lpstr>Docbook</vt:lpstr>
      <vt:lpstr>スライド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Personality</dc:title>
  <dc:creator>makeplex</dc:creator>
  <cp:lastModifiedBy>makeplex</cp:lastModifiedBy>
  <cp:revision>17</cp:revision>
  <dcterms:created xsi:type="dcterms:W3CDTF">2010-07-31T03:11:08Z</dcterms:created>
  <dcterms:modified xsi:type="dcterms:W3CDTF">2010-08-05T03:04:04Z</dcterms:modified>
</cp:coreProperties>
</file>