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0"/>
  </p:notesMasterIdLst>
  <p:sldIdLst>
    <p:sldId id="256" r:id="rId3"/>
    <p:sldId id="293" r:id="rId4"/>
    <p:sldId id="262" r:id="rId5"/>
    <p:sldId id="260" r:id="rId6"/>
    <p:sldId id="261" r:id="rId7"/>
    <p:sldId id="264" r:id="rId8"/>
    <p:sldId id="258" r:id="rId9"/>
    <p:sldId id="259" r:id="rId10"/>
    <p:sldId id="263" r:id="rId11"/>
    <p:sldId id="257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2" r:id="rId21"/>
    <p:sldId id="275" r:id="rId22"/>
    <p:sldId id="277" r:id="rId23"/>
    <p:sldId id="276" r:id="rId24"/>
    <p:sldId id="278" r:id="rId25"/>
    <p:sldId id="279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2" r:id="rId34"/>
    <p:sldId id="289" r:id="rId35"/>
    <p:sldId id="290" r:id="rId36"/>
    <p:sldId id="291" r:id="rId37"/>
    <p:sldId id="292" r:id="rId38"/>
    <p:sldId id="273" r:id="rId3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8E8603-2414-4E96-B33A-F78D9FF0FE0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71680A2-CEE1-4A97-884C-E3BBE2D8FCFD}">
      <dgm:prSet phldrT="[テキスト]" custT="1"/>
      <dgm:spPr/>
      <dgm:t>
        <a:bodyPr/>
        <a:lstStyle/>
        <a:p>
          <a:r>
            <a:rPr kumimoji="1" lang="en-US" altLang="ja-JP" sz="2400" dirty="0" smtClean="0"/>
            <a:t>L1</a:t>
          </a:r>
          <a:endParaRPr kumimoji="1" lang="ja-JP" altLang="en-US" sz="2400" dirty="0"/>
        </a:p>
      </dgm:t>
    </dgm:pt>
    <dgm:pt modelId="{7AE26B0F-9062-400D-903E-41DD38B79907}" type="parTrans" cxnId="{56375900-27E0-454D-AE19-BCC0C7AF7AA2}">
      <dgm:prSet/>
      <dgm:spPr/>
      <dgm:t>
        <a:bodyPr/>
        <a:lstStyle/>
        <a:p>
          <a:endParaRPr kumimoji="1" lang="ja-JP" altLang="en-US"/>
        </a:p>
      </dgm:t>
    </dgm:pt>
    <dgm:pt modelId="{1CD49FF0-69A1-4858-A2D4-C1ECEE46888D}" type="sibTrans" cxnId="{56375900-27E0-454D-AE19-BCC0C7AF7AA2}">
      <dgm:prSet/>
      <dgm:spPr/>
      <dgm:t>
        <a:bodyPr/>
        <a:lstStyle/>
        <a:p>
          <a:endParaRPr kumimoji="1" lang="ja-JP" altLang="en-US"/>
        </a:p>
      </dgm:t>
    </dgm:pt>
    <dgm:pt modelId="{C9168D15-7D5D-4737-8D2D-6C5CA68DB036}">
      <dgm:prSet phldrT="[テキスト]" custT="1"/>
      <dgm:spPr/>
      <dgm:t>
        <a:bodyPr/>
        <a:lstStyle/>
        <a:p>
          <a:r>
            <a:rPr kumimoji="1" lang="en-US" altLang="ja-JP" sz="2400" dirty="0" smtClean="0"/>
            <a:t>L2</a:t>
          </a:r>
          <a:endParaRPr kumimoji="1" lang="ja-JP" altLang="en-US" sz="2400" dirty="0"/>
        </a:p>
      </dgm:t>
    </dgm:pt>
    <dgm:pt modelId="{F0F6718E-3BD5-40B6-AF08-7FE061B21103}" type="parTrans" cxnId="{C1177BEE-50D0-4442-807C-6B4C49788813}">
      <dgm:prSet/>
      <dgm:spPr/>
      <dgm:t>
        <a:bodyPr/>
        <a:lstStyle/>
        <a:p>
          <a:endParaRPr kumimoji="1" lang="ja-JP" altLang="en-US"/>
        </a:p>
      </dgm:t>
    </dgm:pt>
    <dgm:pt modelId="{FAE70B71-13C5-4E42-91AE-095809C35766}" type="sibTrans" cxnId="{C1177BEE-50D0-4442-807C-6B4C49788813}">
      <dgm:prSet/>
      <dgm:spPr/>
      <dgm:t>
        <a:bodyPr/>
        <a:lstStyle/>
        <a:p>
          <a:endParaRPr kumimoji="1" lang="ja-JP" altLang="en-US"/>
        </a:p>
      </dgm:t>
    </dgm:pt>
    <dgm:pt modelId="{047BD55B-FA02-4C5F-9E09-4D94226D332D}">
      <dgm:prSet phldrT="[テキスト]" custT="1"/>
      <dgm:spPr/>
      <dgm:t>
        <a:bodyPr/>
        <a:lstStyle/>
        <a:p>
          <a:r>
            <a:rPr kumimoji="1" lang="en-US" altLang="ja-JP" sz="2400" dirty="0" smtClean="0"/>
            <a:t>L3</a:t>
          </a:r>
          <a:endParaRPr kumimoji="1" lang="ja-JP" altLang="en-US" sz="2400" dirty="0"/>
        </a:p>
      </dgm:t>
    </dgm:pt>
    <dgm:pt modelId="{FEDCCC14-A233-4300-9BBC-9A05FF6F7E4D}" type="parTrans" cxnId="{03FD14D3-F78A-4FE5-950A-BA2366188D41}">
      <dgm:prSet/>
      <dgm:spPr/>
      <dgm:t>
        <a:bodyPr/>
        <a:lstStyle/>
        <a:p>
          <a:endParaRPr kumimoji="1" lang="ja-JP" altLang="en-US"/>
        </a:p>
      </dgm:t>
    </dgm:pt>
    <dgm:pt modelId="{8CF8B781-E3A6-4400-AD2A-D3B6CA7853C6}" type="sibTrans" cxnId="{03FD14D3-F78A-4FE5-950A-BA2366188D41}">
      <dgm:prSet/>
      <dgm:spPr/>
      <dgm:t>
        <a:bodyPr/>
        <a:lstStyle/>
        <a:p>
          <a:endParaRPr kumimoji="1" lang="ja-JP" altLang="en-US"/>
        </a:p>
      </dgm:t>
    </dgm:pt>
    <dgm:pt modelId="{89647AE2-CEC3-4AC2-8978-582D4A865771}" type="pres">
      <dgm:prSet presAssocID="{F08E8603-2414-4E96-B33A-F78D9FF0FE0B}" presName="compositeShape" presStyleCnt="0">
        <dgm:presLayoutVars>
          <dgm:dir/>
          <dgm:resizeHandles/>
        </dgm:presLayoutVars>
      </dgm:prSet>
      <dgm:spPr/>
    </dgm:pt>
    <dgm:pt modelId="{56D8D539-79B1-492A-BD0D-94A0D648597E}" type="pres">
      <dgm:prSet presAssocID="{F08E8603-2414-4E96-B33A-F78D9FF0FE0B}" presName="pyramid" presStyleLbl="node1" presStyleIdx="0" presStyleCnt="1"/>
      <dgm:spPr/>
    </dgm:pt>
    <dgm:pt modelId="{5D783734-6D2B-4DC3-8FA6-AF4307E7F73D}" type="pres">
      <dgm:prSet presAssocID="{F08E8603-2414-4E96-B33A-F78D9FF0FE0B}" presName="theList" presStyleCnt="0"/>
      <dgm:spPr/>
    </dgm:pt>
    <dgm:pt modelId="{64EA5E6E-86AD-4A12-9532-785188547910}" type="pres">
      <dgm:prSet presAssocID="{371680A2-CEE1-4A97-884C-E3BBE2D8FCFD}" presName="aNode" presStyleLbl="fgAcc1" presStyleIdx="0" presStyleCnt="3">
        <dgm:presLayoutVars>
          <dgm:bulletEnabled val="1"/>
        </dgm:presLayoutVars>
      </dgm:prSet>
      <dgm:spPr/>
    </dgm:pt>
    <dgm:pt modelId="{841EB21B-AB8A-4076-A72D-038746AA63A7}" type="pres">
      <dgm:prSet presAssocID="{371680A2-CEE1-4A97-884C-E3BBE2D8FCFD}" presName="aSpace" presStyleCnt="0"/>
      <dgm:spPr/>
    </dgm:pt>
    <dgm:pt modelId="{047D711C-5689-4512-BE98-8639E06BCD13}" type="pres">
      <dgm:prSet presAssocID="{C9168D15-7D5D-4737-8D2D-6C5CA68DB036}" presName="aNode" presStyleLbl="fgAcc1" presStyleIdx="1" presStyleCnt="3">
        <dgm:presLayoutVars>
          <dgm:bulletEnabled val="1"/>
        </dgm:presLayoutVars>
      </dgm:prSet>
      <dgm:spPr/>
    </dgm:pt>
    <dgm:pt modelId="{D396D23B-29E3-49DB-8D2C-AF408794E611}" type="pres">
      <dgm:prSet presAssocID="{C9168D15-7D5D-4737-8D2D-6C5CA68DB036}" presName="aSpace" presStyleCnt="0"/>
      <dgm:spPr/>
    </dgm:pt>
    <dgm:pt modelId="{F4300C64-7D8A-487B-935A-65BA35DF75E4}" type="pres">
      <dgm:prSet presAssocID="{047BD55B-FA02-4C5F-9E09-4D94226D332D}" presName="aNode" presStyleLbl="fgAcc1" presStyleIdx="2" presStyleCnt="3">
        <dgm:presLayoutVars>
          <dgm:bulletEnabled val="1"/>
        </dgm:presLayoutVars>
      </dgm:prSet>
      <dgm:spPr/>
    </dgm:pt>
    <dgm:pt modelId="{603856F3-DE2D-4C90-BBAF-0CB4FAD443B3}" type="pres">
      <dgm:prSet presAssocID="{047BD55B-FA02-4C5F-9E09-4D94226D332D}" presName="aSpace" presStyleCnt="0"/>
      <dgm:spPr/>
    </dgm:pt>
  </dgm:ptLst>
  <dgm:cxnLst>
    <dgm:cxn modelId="{78BA6DA4-AF16-410B-BBB9-6E44C38F48BD}" type="presOf" srcId="{371680A2-CEE1-4A97-884C-E3BBE2D8FCFD}" destId="{64EA5E6E-86AD-4A12-9532-785188547910}" srcOrd="0" destOrd="0" presId="urn:microsoft.com/office/officeart/2005/8/layout/pyramid2"/>
    <dgm:cxn modelId="{56375900-27E0-454D-AE19-BCC0C7AF7AA2}" srcId="{F08E8603-2414-4E96-B33A-F78D9FF0FE0B}" destId="{371680A2-CEE1-4A97-884C-E3BBE2D8FCFD}" srcOrd="0" destOrd="0" parTransId="{7AE26B0F-9062-400D-903E-41DD38B79907}" sibTransId="{1CD49FF0-69A1-4858-A2D4-C1ECEE46888D}"/>
    <dgm:cxn modelId="{3CDE2EB4-3F5A-46AD-9387-2370247B21DA}" type="presOf" srcId="{047BD55B-FA02-4C5F-9E09-4D94226D332D}" destId="{F4300C64-7D8A-487B-935A-65BA35DF75E4}" srcOrd="0" destOrd="0" presId="urn:microsoft.com/office/officeart/2005/8/layout/pyramid2"/>
    <dgm:cxn modelId="{03FD14D3-F78A-4FE5-950A-BA2366188D41}" srcId="{F08E8603-2414-4E96-B33A-F78D9FF0FE0B}" destId="{047BD55B-FA02-4C5F-9E09-4D94226D332D}" srcOrd="2" destOrd="0" parTransId="{FEDCCC14-A233-4300-9BBC-9A05FF6F7E4D}" sibTransId="{8CF8B781-E3A6-4400-AD2A-D3B6CA7853C6}"/>
    <dgm:cxn modelId="{578FE076-F3EF-4B5E-9A6B-0C20EE74853F}" type="presOf" srcId="{C9168D15-7D5D-4737-8D2D-6C5CA68DB036}" destId="{047D711C-5689-4512-BE98-8639E06BCD13}" srcOrd="0" destOrd="0" presId="urn:microsoft.com/office/officeart/2005/8/layout/pyramid2"/>
    <dgm:cxn modelId="{2E1BF533-0605-4ADB-A47B-C0B3069295BB}" type="presOf" srcId="{F08E8603-2414-4E96-B33A-F78D9FF0FE0B}" destId="{89647AE2-CEC3-4AC2-8978-582D4A865771}" srcOrd="0" destOrd="0" presId="urn:microsoft.com/office/officeart/2005/8/layout/pyramid2"/>
    <dgm:cxn modelId="{C1177BEE-50D0-4442-807C-6B4C49788813}" srcId="{F08E8603-2414-4E96-B33A-F78D9FF0FE0B}" destId="{C9168D15-7D5D-4737-8D2D-6C5CA68DB036}" srcOrd="1" destOrd="0" parTransId="{F0F6718E-3BD5-40B6-AF08-7FE061B21103}" sibTransId="{FAE70B71-13C5-4E42-91AE-095809C35766}"/>
    <dgm:cxn modelId="{071244DF-D3A7-4406-A20E-80367A255FB9}" type="presParOf" srcId="{89647AE2-CEC3-4AC2-8978-582D4A865771}" destId="{56D8D539-79B1-492A-BD0D-94A0D648597E}" srcOrd="0" destOrd="0" presId="urn:microsoft.com/office/officeart/2005/8/layout/pyramid2"/>
    <dgm:cxn modelId="{49695044-28E0-476F-9893-578DE6825270}" type="presParOf" srcId="{89647AE2-CEC3-4AC2-8978-582D4A865771}" destId="{5D783734-6D2B-4DC3-8FA6-AF4307E7F73D}" srcOrd="1" destOrd="0" presId="urn:microsoft.com/office/officeart/2005/8/layout/pyramid2"/>
    <dgm:cxn modelId="{5733AB03-6755-4D66-82B8-E6069702AFAB}" type="presParOf" srcId="{5D783734-6D2B-4DC3-8FA6-AF4307E7F73D}" destId="{64EA5E6E-86AD-4A12-9532-785188547910}" srcOrd="0" destOrd="0" presId="urn:microsoft.com/office/officeart/2005/8/layout/pyramid2"/>
    <dgm:cxn modelId="{60182696-0117-4A6C-A5DE-F2128EF6D42A}" type="presParOf" srcId="{5D783734-6D2B-4DC3-8FA6-AF4307E7F73D}" destId="{841EB21B-AB8A-4076-A72D-038746AA63A7}" srcOrd="1" destOrd="0" presId="urn:microsoft.com/office/officeart/2005/8/layout/pyramid2"/>
    <dgm:cxn modelId="{78022A9E-7E43-4684-B0C4-586503334D42}" type="presParOf" srcId="{5D783734-6D2B-4DC3-8FA6-AF4307E7F73D}" destId="{047D711C-5689-4512-BE98-8639E06BCD13}" srcOrd="2" destOrd="0" presId="urn:microsoft.com/office/officeart/2005/8/layout/pyramid2"/>
    <dgm:cxn modelId="{2FED032E-C01C-42C3-8AC0-554C777E4012}" type="presParOf" srcId="{5D783734-6D2B-4DC3-8FA6-AF4307E7F73D}" destId="{D396D23B-29E3-49DB-8D2C-AF408794E611}" srcOrd="3" destOrd="0" presId="urn:microsoft.com/office/officeart/2005/8/layout/pyramid2"/>
    <dgm:cxn modelId="{18807413-6EB2-4F32-BA3D-BD32D7E2F19C}" type="presParOf" srcId="{5D783734-6D2B-4DC3-8FA6-AF4307E7F73D}" destId="{F4300C64-7D8A-487B-935A-65BA35DF75E4}" srcOrd="4" destOrd="0" presId="urn:microsoft.com/office/officeart/2005/8/layout/pyramid2"/>
    <dgm:cxn modelId="{FD7E76B2-9823-42C6-AC97-D7AD24D94A59}" type="presParOf" srcId="{5D783734-6D2B-4DC3-8FA6-AF4307E7F73D}" destId="{603856F3-DE2D-4C90-BBAF-0CB4FAD443B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8E8603-2414-4E96-B33A-F78D9FF0FE0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71680A2-CEE1-4A97-884C-E3BBE2D8FCFD}">
      <dgm:prSet phldrT="[テキスト]" custT="1"/>
      <dgm:spPr/>
      <dgm:t>
        <a:bodyPr/>
        <a:lstStyle/>
        <a:p>
          <a:r>
            <a:rPr kumimoji="1" lang="en-US" altLang="ja-JP" sz="2400" dirty="0" smtClean="0"/>
            <a:t>shared</a:t>
          </a:r>
          <a:endParaRPr kumimoji="1" lang="ja-JP" altLang="en-US" sz="2400" dirty="0"/>
        </a:p>
      </dgm:t>
    </dgm:pt>
    <dgm:pt modelId="{7AE26B0F-9062-400D-903E-41DD38B79907}" type="parTrans" cxnId="{56375900-27E0-454D-AE19-BCC0C7AF7AA2}">
      <dgm:prSet/>
      <dgm:spPr/>
      <dgm:t>
        <a:bodyPr/>
        <a:lstStyle/>
        <a:p>
          <a:endParaRPr kumimoji="1" lang="ja-JP" altLang="en-US"/>
        </a:p>
      </dgm:t>
    </dgm:pt>
    <dgm:pt modelId="{1CD49FF0-69A1-4858-A2D4-C1ECEE46888D}" type="sibTrans" cxnId="{56375900-27E0-454D-AE19-BCC0C7AF7AA2}">
      <dgm:prSet/>
      <dgm:spPr/>
      <dgm:t>
        <a:bodyPr/>
        <a:lstStyle/>
        <a:p>
          <a:endParaRPr kumimoji="1" lang="ja-JP" altLang="en-US"/>
        </a:p>
      </dgm:t>
    </dgm:pt>
    <dgm:pt modelId="{C9168D15-7D5D-4737-8D2D-6C5CA68DB036}">
      <dgm:prSet phldrT="[テキスト]" custT="1"/>
      <dgm:spPr/>
      <dgm:t>
        <a:bodyPr/>
        <a:lstStyle/>
        <a:p>
          <a:r>
            <a:rPr kumimoji="1" lang="en-US" altLang="ja-JP" sz="2400" dirty="0" smtClean="0"/>
            <a:t>L1</a:t>
          </a:r>
          <a:endParaRPr kumimoji="1" lang="ja-JP" altLang="en-US" sz="2400" dirty="0"/>
        </a:p>
      </dgm:t>
    </dgm:pt>
    <dgm:pt modelId="{F0F6718E-3BD5-40B6-AF08-7FE061B21103}" type="parTrans" cxnId="{C1177BEE-50D0-4442-807C-6B4C49788813}">
      <dgm:prSet/>
      <dgm:spPr/>
      <dgm:t>
        <a:bodyPr/>
        <a:lstStyle/>
        <a:p>
          <a:endParaRPr kumimoji="1" lang="ja-JP" altLang="en-US"/>
        </a:p>
      </dgm:t>
    </dgm:pt>
    <dgm:pt modelId="{FAE70B71-13C5-4E42-91AE-095809C35766}" type="sibTrans" cxnId="{C1177BEE-50D0-4442-807C-6B4C49788813}">
      <dgm:prSet/>
      <dgm:spPr/>
      <dgm:t>
        <a:bodyPr/>
        <a:lstStyle/>
        <a:p>
          <a:endParaRPr kumimoji="1" lang="ja-JP" altLang="en-US"/>
        </a:p>
      </dgm:t>
    </dgm:pt>
    <dgm:pt modelId="{047BD55B-FA02-4C5F-9E09-4D94226D332D}">
      <dgm:prSet phldrT="[テキスト]" custT="1"/>
      <dgm:spPr/>
      <dgm:t>
        <a:bodyPr/>
        <a:lstStyle/>
        <a:p>
          <a:r>
            <a:rPr kumimoji="1" lang="en-US" altLang="ja-JP" sz="2400" dirty="0" smtClean="0"/>
            <a:t>L2</a:t>
          </a:r>
          <a:endParaRPr kumimoji="1" lang="ja-JP" altLang="en-US" sz="2400" dirty="0"/>
        </a:p>
      </dgm:t>
    </dgm:pt>
    <dgm:pt modelId="{FEDCCC14-A233-4300-9BBC-9A05FF6F7E4D}" type="parTrans" cxnId="{03FD14D3-F78A-4FE5-950A-BA2366188D41}">
      <dgm:prSet/>
      <dgm:spPr/>
      <dgm:t>
        <a:bodyPr/>
        <a:lstStyle/>
        <a:p>
          <a:endParaRPr kumimoji="1" lang="ja-JP" altLang="en-US"/>
        </a:p>
      </dgm:t>
    </dgm:pt>
    <dgm:pt modelId="{8CF8B781-E3A6-4400-AD2A-D3B6CA7853C6}" type="sibTrans" cxnId="{03FD14D3-F78A-4FE5-950A-BA2366188D41}">
      <dgm:prSet/>
      <dgm:spPr/>
      <dgm:t>
        <a:bodyPr/>
        <a:lstStyle/>
        <a:p>
          <a:endParaRPr kumimoji="1" lang="ja-JP" altLang="en-US"/>
        </a:p>
      </dgm:t>
    </dgm:pt>
    <dgm:pt modelId="{89647AE2-CEC3-4AC2-8978-582D4A865771}" type="pres">
      <dgm:prSet presAssocID="{F08E8603-2414-4E96-B33A-F78D9FF0FE0B}" presName="compositeShape" presStyleCnt="0">
        <dgm:presLayoutVars>
          <dgm:dir/>
          <dgm:resizeHandles/>
        </dgm:presLayoutVars>
      </dgm:prSet>
      <dgm:spPr/>
    </dgm:pt>
    <dgm:pt modelId="{56D8D539-79B1-492A-BD0D-94A0D648597E}" type="pres">
      <dgm:prSet presAssocID="{F08E8603-2414-4E96-B33A-F78D9FF0FE0B}" presName="pyramid" presStyleLbl="node1" presStyleIdx="0" presStyleCnt="1" custScaleX="224115"/>
      <dgm:spPr>
        <a:solidFill>
          <a:srgbClr val="00B050"/>
        </a:solidFill>
      </dgm:spPr>
    </dgm:pt>
    <dgm:pt modelId="{5D783734-6D2B-4DC3-8FA6-AF4307E7F73D}" type="pres">
      <dgm:prSet presAssocID="{F08E8603-2414-4E96-B33A-F78D9FF0FE0B}" presName="theList" presStyleCnt="0"/>
      <dgm:spPr/>
    </dgm:pt>
    <dgm:pt modelId="{64EA5E6E-86AD-4A12-9532-785188547910}" type="pres">
      <dgm:prSet presAssocID="{371680A2-CEE1-4A97-884C-E3BBE2D8FCFD}" presName="aNode" presStyleLbl="fgAcc1" presStyleIdx="0" presStyleCnt="3" custScaleX="224591" custScaleY="112154">
        <dgm:presLayoutVars>
          <dgm:bulletEnabled val="1"/>
        </dgm:presLayoutVars>
      </dgm:prSet>
      <dgm:spPr/>
    </dgm:pt>
    <dgm:pt modelId="{841EB21B-AB8A-4076-A72D-038746AA63A7}" type="pres">
      <dgm:prSet presAssocID="{371680A2-CEE1-4A97-884C-E3BBE2D8FCFD}" presName="aSpace" presStyleCnt="0"/>
      <dgm:spPr/>
    </dgm:pt>
    <dgm:pt modelId="{047D711C-5689-4512-BE98-8639E06BCD13}" type="pres">
      <dgm:prSet presAssocID="{C9168D15-7D5D-4737-8D2D-6C5CA68DB036}" presName="aNode" presStyleLbl="fgAcc1" presStyleIdx="1" presStyleCnt="3" custScaleX="224591" custScaleY="13791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396D23B-29E3-49DB-8D2C-AF408794E611}" type="pres">
      <dgm:prSet presAssocID="{C9168D15-7D5D-4737-8D2D-6C5CA68DB036}" presName="aSpace" presStyleCnt="0"/>
      <dgm:spPr/>
    </dgm:pt>
    <dgm:pt modelId="{F4300C64-7D8A-487B-935A-65BA35DF75E4}" type="pres">
      <dgm:prSet presAssocID="{047BD55B-FA02-4C5F-9E09-4D94226D332D}" presName="aNode" presStyleLbl="fgAcc1" presStyleIdx="2" presStyleCnt="3" custScaleX="224591" custScaleY="137916" custLinFactNeighborX="-262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03856F3-DE2D-4C90-BBAF-0CB4FAD443B3}" type="pres">
      <dgm:prSet presAssocID="{047BD55B-FA02-4C5F-9E09-4D94226D332D}" presName="aSpace" presStyleCnt="0"/>
      <dgm:spPr/>
    </dgm:pt>
  </dgm:ptLst>
  <dgm:cxnLst>
    <dgm:cxn modelId="{5AC8E6D1-1096-4D08-B6FB-E919873C2B65}" type="presOf" srcId="{371680A2-CEE1-4A97-884C-E3BBE2D8FCFD}" destId="{64EA5E6E-86AD-4A12-9532-785188547910}" srcOrd="0" destOrd="0" presId="urn:microsoft.com/office/officeart/2005/8/layout/pyramid2"/>
    <dgm:cxn modelId="{56375900-27E0-454D-AE19-BCC0C7AF7AA2}" srcId="{F08E8603-2414-4E96-B33A-F78D9FF0FE0B}" destId="{371680A2-CEE1-4A97-884C-E3BBE2D8FCFD}" srcOrd="0" destOrd="0" parTransId="{7AE26B0F-9062-400D-903E-41DD38B79907}" sibTransId="{1CD49FF0-69A1-4858-A2D4-C1ECEE46888D}"/>
    <dgm:cxn modelId="{BE5DFBD0-035E-4FF9-B982-E9715E73431F}" type="presOf" srcId="{047BD55B-FA02-4C5F-9E09-4D94226D332D}" destId="{F4300C64-7D8A-487B-935A-65BA35DF75E4}" srcOrd="0" destOrd="0" presId="urn:microsoft.com/office/officeart/2005/8/layout/pyramid2"/>
    <dgm:cxn modelId="{03FD14D3-F78A-4FE5-950A-BA2366188D41}" srcId="{F08E8603-2414-4E96-B33A-F78D9FF0FE0B}" destId="{047BD55B-FA02-4C5F-9E09-4D94226D332D}" srcOrd="2" destOrd="0" parTransId="{FEDCCC14-A233-4300-9BBC-9A05FF6F7E4D}" sibTransId="{8CF8B781-E3A6-4400-AD2A-D3B6CA7853C6}"/>
    <dgm:cxn modelId="{3F66C6B6-1452-4A22-8FF4-93D3297F9922}" type="presOf" srcId="{C9168D15-7D5D-4737-8D2D-6C5CA68DB036}" destId="{047D711C-5689-4512-BE98-8639E06BCD13}" srcOrd="0" destOrd="0" presId="urn:microsoft.com/office/officeart/2005/8/layout/pyramid2"/>
    <dgm:cxn modelId="{CF915C75-0189-4A89-821C-C9AE80D41CA6}" type="presOf" srcId="{F08E8603-2414-4E96-B33A-F78D9FF0FE0B}" destId="{89647AE2-CEC3-4AC2-8978-582D4A865771}" srcOrd="0" destOrd="0" presId="urn:microsoft.com/office/officeart/2005/8/layout/pyramid2"/>
    <dgm:cxn modelId="{C1177BEE-50D0-4442-807C-6B4C49788813}" srcId="{F08E8603-2414-4E96-B33A-F78D9FF0FE0B}" destId="{C9168D15-7D5D-4737-8D2D-6C5CA68DB036}" srcOrd="1" destOrd="0" parTransId="{F0F6718E-3BD5-40B6-AF08-7FE061B21103}" sibTransId="{FAE70B71-13C5-4E42-91AE-095809C35766}"/>
    <dgm:cxn modelId="{A6CF8BD0-6F75-4688-8953-BA35E108A6C7}" type="presParOf" srcId="{89647AE2-CEC3-4AC2-8978-582D4A865771}" destId="{56D8D539-79B1-492A-BD0D-94A0D648597E}" srcOrd="0" destOrd="0" presId="urn:microsoft.com/office/officeart/2005/8/layout/pyramid2"/>
    <dgm:cxn modelId="{2085ACF1-5BB3-40B2-9420-548103C72202}" type="presParOf" srcId="{89647AE2-CEC3-4AC2-8978-582D4A865771}" destId="{5D783734-6D2B-4DC3-8FA6-AF4307E7F73D}" srcOrd="1" destOrd="0" presId="urn:microsoft.com/office/officeart/2005/8/layout/pyramid2"/>
    <dgm:cxn modelId="{32BDFCB7-8578-4AB7-BCB6-EB210295FE86}" type="presParOf" srcId="{5D783734-6D2B-4DC3-8FA6-AF4307E7F73D}" destId="{64EA5E6E-86AD-4A12-9532-785188547910}" srcOrd="0" destOrd="0" presId="urn:microsoft.com/office/officeart/2005/8/layout/pyramid2"/>
    <dgm:cxn modelId="{998FF15F-EA0C-4C02-9CE8-DDE43431F01C}" type="presParOf" srcId="{5D783734-6D2B-4DC3-8FA6-AF4307E7F73D}" destId="{841EB21B-AB8A-4076-A72D-038746AA63A7}" srcOrd="1" destOrd="0" presId="urn:microsoft.com/office/officeart/2005/8/layout/pyramid2"/>
    <dgm:cxn modelId="{7BD1C503-D84D-4AAE-B887-6470DDDBA683}" type="presParOf" srcId="{5D783734-6D2B-4DC3-8FA6-AF4307E7F73D}" destId="{047D711C-5689-4512-BE98-8639E06BCD13}" srcOrd="2" destOrd="0" presId="urn:microsoft.com/office/officeart/2005/8/layout/pyramid2"/>
    <dgm:cxn modelId="{4018B220-EED4-448A-9323-D99713F19153}" type="presParOf" srcId="{5D783734-6D2B-4DC3-8FA6-AF4307E7F73D}" destId="{D396D23B-29E3-49DB-8D2C-AF408794E611}" srcOrd="3" destOrd="0" presId="urn:microsoft.com/office/officeart/2005/8/layout/pyramid2"/>
    <dgm:cxn modelId="{DE7259BF-C4C9-4199-A738-F9345531074C}" type="presParOf" srcId="{5D783734-6D2B-4DC3-8FA6-AF4307E7F73D}" destId="{F4300C64-7D8A-487B-935A-65BA35DF75E4}" srcOrd="4" destOrd="0" presId="urn:microsoft.com/office/officeart/2005/8/layout/pyramid2"/>
    <dgm:cxn modelId="{423E2E54-A199-4CA0-AAAC-295682DF9640}" type="presParOf" srcId="{5D783734-6D2B-4DC3-8FA6-AF4307E7F73D}" destId="{603856F3-DE2D-4C90-BBAF-0CB4FAD443B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DFD2D0-861B-4B79-BB09-E1E8284807D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0F54A5B4-0124-4173-8815-FE15A7AD21EA}">
      <dgm:prSet phldrT="[テキスト]" custT="1"/>
      <dgm:spPr/>
      <dgm:t>
        <a:bodyPr/>
        <a:lstStyle/>
        <a:p>
          <a:r>
            <a:rPr kumimoji="1" lang="en-US" altLang="ja-JP" sz="1800" dirty="0" smtClean="0"/>
            <a:t>L1 Cache</a:t>
          </a:r>
          <a:endParaRPr kumimoji="1" lang="ja-JP" altLang="en-US" sz="1800" dirty="0"/>
        </a:p>
      </dgm:t>
    </dgm:pt>
    <dgm:pt modelId="{A71B2399-740B-4E6C-B8CD-892AC9A16E82}" type="parTrans" cxnId="{C24C5C04-EA6C-44E4-82BD-B4B48AFFC992}">
      <dgm:prSet/>
      <dgm:spPr/>
      <dgm:t>
        <a:bodyPr/>
        <a:lstStyle/>
        <a:p>
          <a:endParaRPr kumimoji="1" lang="ja-JP" altLang="en-US"/>
        </a:p>
      </dgm:t>
    </dgm:pt>
    <dgm:pt modelId="{008BFB26-8DA6-45C7-80CD-A883AC2DE458}" type="sibTrans" cxnId="{C24C5C04-EA6C-44E4-82BD-B4B48AFFC992}">
      <dgm:prSet/>
      <dgm:spPr/>
      <dgm:t>
        <a:bodyPr/>
        <a:lstStyle/>
        <a:p>
          <a:endParaRPr kumimoji="1" lang="ja-JP" altLang="en-US"/>
        </a:p>
      </dgm:t>
    </dgm:pt>
    <dgm:pt modelId="{E407FE7F-C903-4DE7-9AB3-DDAF6D2420F7}">
      <dgm:prSet phldrT="[テキスト]" custT="1"/>
      <dgm:spPr/>
      <dgm:t>
        <a:bodyPr/>
        <a:lstStyle/>
        <a:p>
          <a:r>
            <a:rPr kumimoji="1" lang="en-US" altLang="ja-JP" sz="1800" dirty="0" smtClean="0"/>
            <a:t>L2 Cache</a:t>
          </a:r>
          <a:endParaRPr kumimoji="1" lang="ja-JP" altLang="en-US" sz="1800" dirty="0"/>
        </a:p>
      </dgm:t>
    </dgm:pt>
    <dgm:pt modelId="{57607950-BF78-45D3-8065-6E9B10067F45}" type="parTrans" cxnId="{990C2C81-EF0F-45CC-AEE7-C5FC3286DA53}">
      <dgm:prSet/>
      <dgm:spPr/>
      <dgm:t>
        <a:bodyPr/>
        <a:lstStyle/>
        <a:p>
          <a:endParaRPr kumimoji="1" lang="ja-JP" altLang="en-US"/>
        </a:p>
      </dgm:t>
    </dgm:pt>
    <dgm:pt modelId="{5F3ADB84-4330-40D9-A125-EEC35686625F}" type="sibTrans" cxnId="{990C2C81-EF0F-45CC-AEE7-C5FC3286DA53}">
      <dgm:prSet/>
      <dgm:spPr/>
      <dgm:t>
        <a:bodyPr/>
        <a:lstStyle/>
        <a:p>
          <a:endParaRPr kumimoji="1" lang="ja-JP" altLang="en-US"/>
        </a:p>
      </dgm:t>
    </dgm:pt>
    <dgm:pt modelId="{25468EFC-1596-4D57-9006-54B397ED8001}">
      <dgm:prSet phldrT="[テキスト]" custT="1"/>
      <dgm:spPr/>
      <dgm:t>
        <a:bodyPr/>
        <a:lstStyle/>
        <a:p>
          <a:r>
            <a:rPr kumimoji="1" lang="en-US" altLang="ja-JP" sz="1800" dirty="0" smtClean="0"/>
            <a:t>VRAM</a:t>
          </a:r>
          <a:endParaRPr kumimoji="1" lang="ja-JP" altLang="en-US" sz="1800" dirty="0"/>
        </a:p>
      </dgm:t>
    </dgm:pt>
    <dgm:pt modelId="{044B461A-EDE6-4CA6-A476-7E1E23597C74}" type="parTrans" cxnId="{97CBA52D-3661-4198-844D-9ADE3182A627}">
      <dgm:prSet/>
      <dgm:spPr/>
      <dgm:t>
        <a:bodyPr/>
        <a:lstStyle/>
        <a:p>
          <a:endParaRPr kumimoji="1" lang="ja-JP" altLang="en-US"/>
        </a:p>
      </dgm:t>
    </dgm:pt>
    <dgm:pt modelId="{CB3C6239-3B0B-4519-9572-8C4F256DDF86}" type="sibTrans" cxnId="{97CBA52D-3661-4198-844D-9ADE3182A627}">
      <dgm:prSet/>
      <dgm:spPr/>
      <dgm:t>
        <a:bodyPr/>
        <a:lstStyle/>
        <a:p>
          <a:endParaRPr kumimoji="1" lang="ja-JP" altLang="en-US"/>
        </a:p>
      </dgm:t>
    </dgm:pt>
    <dgm:pt modelId="{E990A65C-38B1-44E1-9AA0-B07AE8F07D55}">
      <dgm:prSet phldrT="[テキスト]" custT="1"/>
      <dgm:spPr/>
      <dgm:t>
        <a:bodyPr/>
        <a:lstStyle/>
        <a:p>
          <a:r>
            <a:rPr kumimoji="1" lang="en-US" altLang="ja-JP" sz="1800" dirty="0" smtClean="0"/>
            <a:t>HOST MEMORY</a:t>
          </a:r>
          <a:endParaRPr kumimoji="1" lang="ja-JP" altLang="en-US" sz="1800" dirty="0"/>
        </a:p>
      </dgm:t>
    </dgm:pt>
    <dgm:pt modelId="{8B09EF90-2343-4698-91A3-12520F0C6179}" type="parTrans" cxnId="{8E437291-8E08-4868-9087-24444C44E51B}">
      <dgm:prSet/>
      <dgm:spPr/>
      <dgm:t>
        <a:bodyPr/>
        <a:lstStyle/>
        <a:p>
          <a:endParaRPr kumimoji="1" lang="ja-JP" altLang="en-US"/>
        </a:p>
      </dgm:t>
    </dgm:pt>
    <dgm:pt modelId="{373BA48C-21BF-4233-AA8F-BCC22E68372E}" type="sibTrans" cxnId="{8E437291-8E08-4868-9087-24444C44E51B}">
      <dgm:prSet/>
      <dgm:spPr/>
      <dgm:t>
        <a:bodyPr/>
        <a:lstStyle/>
        <a:p>
          <a:endParaRPr kumimoji="1" lang="ja-JP" altLang="en-US"/>
        </a:p>
      </dgm:t>
    </dgm:pt>
    <dgm:pt modelId="{545D4BC7-B5B9-4224-9CFD-95D5BD675DED}">
      <dgm:prSet phldrT="[テキスト]" custT="1"/>
      <dgm:spPr/>
      <dgm:t>
        <a:bodyPr/>
        <a:lstStyle/>
        <a:p>
          <a:r>
            <a:rPr kumimoji="1" lang="en-US" altLang="ja-JP" sz="1800" dirty="0" smtClean="0"/>
            <a:t>SSD</a:t>
          </a:r>
          <a:endParaRPr kumimoji="1" lang="ja-JP" altLang="en-US" sz="1800" dirty="0"/>
        </a:p>
      </dgm:t>
    </dgm:pt>
    <dgm:pt modelId="{90459234-A309-4792-99E2-9D417499411E}" type="parTrans" cxnId="{C3C746EB-870A-44A9-B60D-1CBB211021C8}">
      <dgm:prSet/>
      <dgm:spPr/>
      <dgm:t>
        <a:bodyPr/>
        <a:lstStyle/>
        <a:p>
          <a:endParaRPr kumimoji="1" lang="ja-JP" altLang="en-US"/>
        </a:p>
      </dgm:t>
    </dgm:pt>
    <dgm:pt modelId="{E68C9E10-ADE6-4A3E-9D39-BE5AAB06200A}" type="sibTrans" cxnId="{C3C746EB-870A-44A9-B60D-1CBB211021C8}">
      <dgm:prSet/>
      <dgm:spPr/>
      <dgm:t>
        <a:bodyPr/>
        <a:lstStyle/>
        <a:p>
          <a:endParaRPr kumimoji="1" lang="ja-JP" altLang="en-US"/>
        </a:p>
      </dgm:t>
    </dgm:pt>
    <dgm:pt modelId="{0CDC8109-D023-4F99-9104-9A3537AE8FF4}">
      <dgm:prSet phldrT="[テキスト]" custT="1"/>
      <dgm:spPr/>
      <dgm:t>
        <a:bodyPr/>
        <a:lstStyle/>
        <a:p>
          <a:r>
            <a:rPr kumimoji="1" lang="en-US" altLang="ja-JP" sz="1800" dirty="0" smtClean="0"/>
            <a:t>Hard Disk</a:t>
          </a:r>
          <a:endParaRPr kumimoji="1" lang="ja-JP" altLang="en-US" sz="1800" dirty="0"/>
        </a:p>
      </dgm:t>
    </dgm:pt>
    <dgm:pt modelId="{968E674C-606D-475D-A70A-06D5A6DC7B84}" type="parTrans" cxnId="{0F8C0EFF-D29A-4C09-B0FA-113D228289A6}">
      <dgm:prSet/>
      <dgm:spPr/>
      <dgm:t>
        <a:bodyPr/>
        <a:lstStyle/>
        <a:p>
          <a:endParaRPr kumimoji="1" lang="ja-JP" altLang="en-US"/>
        </a:p>
      </dgm:t>
    </dgm:pt>
    <dgm:pt modelId="{286DD7E6-7D39-4BC6-AEF5-E2FF5D08BF4A}" type="sibTrans" cxnId="{0F8C0EFF-D29A-4C09-B0FA-113D228289A6}">
      <dgm:prSet/>
      <dgm:spPr/>
      <dgm:t>
        <a:bodyPr/>
        <a:lstStyle/>
        <a:p>
          <a:endParaRPr kumimoji="1" lang="ja-JP" altLang="en-US"/>
        </a:p>
      </dgm:t>
    </dgm:pt>
    <dgm:pt modelId="{946F5886-788F-4D64-BA5A-3B1A9C9D73B8}">
      <dgm:prSet phldrT="[テキスト]" custT="1"/>
      <dgm:spPr/>
      <dgm:t>
        <a:bodyPr/>
        <a:lstStyle/>
        <a:p>
          <a:endParaRPr kumimoji="1" lang="ja-JP" altLang="en-US" sz="1800" dirty="0"/>
        </a:p>
      </dgm:t>
    </dgm:pt>
    <dgm:pt modelId="{74842DBA-FA3C-470B-9107-4C09512CBA75}" type="parTrans" cxnId="{E18F3C05-4AE2-42F8-8D37-1BF5611B3988}">
      <dgm:prSet/>
      <dgm:spPr/>
      <dgm:t>
        <a:bodyPr/>
        <a:lstStyle/>
        <a:p>
          <a:endParaRPr kumimoji="1" lang="ja-JP" altLang="en-US"/>
        </a:p>
      </dgm:t>
    </dgm:pt>
    <dgm:pt modelId="{0C2BC437-94EA-4D59-95CD-18394213925A}" type="sibTrans" cxnId="{E18F3C05-4AE2-42F8-8D37-1BF5611B3988}">
      <dgm:prSet/>
      <dgm:spPr/>
      <dgm:t>
        <a:bodyPr/>
        <a:lstStyle/>
        <a:p>
          <a:endParaRPr kumimoji="1" lang="ja-JP" altLang="en-US"/>
        </a:p>
      </dgm:t>
    </dgm:pt>
    <dgm:pt modelId="{00EEE4D3-5DE6-43F5-A5BC-2BC4C0888C75}">
      <dgm:prSet phldrT="[テキスト]" custT="1"/>
      <dgm:spPr/>
      <dgm:t>
        <a:bodyPr/>
        <a:lstStyle/>
        <a:p>
          <a:endParaRPr kumimoji="1" lang="ja-JP" altLang="en-US" sz="1800" dirty="0"/>
        </a:p>
      </dgm:t>
    </dgm:pt>
    <dgm:pt modelId="{A11FAB6C-3F0A-4017-A929-7FE17FE6A5C2}" type="parTrans" cxnId="{4223FC2A-948B-4E9A-A7EB-29B90F9DB49A}">
      <dgm:prSet/>
      <dgm:spPr/>
      <dgm:t>
        <a:bodyPr/>
        <a:lstStyle/>
        <a:p>
          <a:endParaRPr kumimoji="1" lang="ja-JP" altLang="en-US"/>
        </a:p>
      </dgm:t>
    </dgm:pt>
    <dgm:pt modelId="{138D80F2-6F64-47A4-B8A0-4DECA75AE05E}" type="sibTrans" cxnId="{4223FC2A-948B-4E9A-A7EB-29B90F9DB49A}">
      <dgm:prSet/>
      <dgm:spPr/>
      <dgm:t>
        <a:bodyPr/>
        <a:lstStyle/>
        <a:p>
          <a:endParaRPr kumimoji="1" lang="ja-JP" altLang="en-US"/>
        </a:p>
      </dgm:t>
    </dgm:pt>
    <dgm:pt modelId="{0AD43044-82F1-4393-96A9-B7754010E76E}" type="pres">
      <dgm:prSet presAssocID="{9FDFD2D0-861B-4B79-BB09-E1E8284807D1}" presName="Name0" presStyleCnt="0">
        <dgm:presLayoutVars>
          <dgm:dir/>
          <dgm:animLvl val="lvl"/>
          <dgm:resizeHandles val="exact"/>
        </dgm:presLayoutVars>
      </dgm:prSet>
      <dgm:spPr/>
    </dgm:pt>
    <dgm:pt modelId="{E4D6FF9B-A477-4DE3-8FC5-F375B82C8359}" type="pres">
      <dgm:prSet presAssocID="{00EEE4D3-5DE6-43F5-A5BC-2BC4C0888C75}" presName="Name8" presStyleCnt="0"/>
      <dgm:spPr/>
    </dgm:pt>
    <dgm:pt modelId="{5D349CC6-BF37-4186-A572-0D9ACFB4A958}" type="pres">
      <dgm:prSet presAssocID="{00EEE4D3-5DE6-43F5-A5BC-2BC4C0888C75}" presName="level" presStyleLbl="node1" presStyleIdx="0" presStyleCnt="8">
        <dgm:presLayoutVars>
          <dgm:chMax val="1"/>
          <dgm:bulletEnabled val="1"/>
        </dgm:presLayoutVars>
      </dgm:prSet>
      <dgm:spPr/>
    </dgm:pt>
    <dgm:pt modelId="{7295F67A-6A46-4B0A-9E0B-A4F36045F045}" type="pres">
      <dgm:prSet presAssocID="{00EEE4D3-5DE6-43F5-A5BC-2BC4C0888C7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33DEC3D-5FC6-4B9C-B39D-9540A920E195}" type="pres">
      <dgm:prSet presAssocID="{946F5886-788F-4D64-BA5A-3B1A9C9D73B8}" presName="Name8" presStyleCnt="0"/>
      <dgm:spPr/>
    </dgm:pt>
    <dgm:pt modelId="{02463416-D0BB-4DAC-AD25-9C334042A4AD}" type="pres">
      <dgm:prSet presAssocID="{946F5886-788F-4D64-BA5A-3B1A9C9D73B8}" presName="level" presStyleLbl="node1" presStyleIdx="1" presStyleCnt="8">
        <dgm:presLayoutVars>
          <dgm:chMax val="1"/>
          <dgm:bulletEnabled val="1"/>
        </dgm:presLayoutVars>
      </dgm:prSet>
      <dgm:spPr/>
    </dgm:pt>
    <dgm:pt modelId="{1E1E1259-C6BD-4619-AC2C-A117E22B98CC}" type="pres">
      <dgm:prSet presAssocID="{946F5886-788F-4D64-BA5A-3B1A9C9D73B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2904313-E5AD-4F65-943F-2845C470B33C}" type="pres">
      <dgm:prSet presAssocID="{0F54A5B4-0124-4173-8815-FE15A7AD21EA}" presName="Name8" presStyleCnt="0"/>
      <dgm:spPr/>
    </dgm:pt>
    <dgm:pt modelId="{FACB3300-DB68-48EF-84F6-6EF5FCE9C029}" type="pres">
      <dgm:prSet presAssocID="{0F54A5B4-0124-4173-8815-FE15A7AD21EA}" presName="level" presStyleLbl="node1" presStyleIdx="2" presStyleCnt="8">
        <dgm:presLayoutVars>
          <dgm:chMax val="1"/>
          <dgm:bulletEnabled val="1"/>
        </dgm:presLayoutVars>
      </dgm:prSet>
      <dgm:spPr/>
    </dgm:pt>
    <dgm:pt modelId="{FC4CA641-5620-46E5-B728-9FA18513826A}" type="pres">
      <dgm:prSet presAssocID="{0F54A5B4-0124-4173-8815-FE15A7AD21E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F58E818-1709-4787-9D48-D192FC000667}" type="pres">
      <dgm:prSet presAssocID="{E407FE7F-C903-4DE7-9AB3-DDAF6D2420F7}" presName="Name8" presStyleCnt="0"/>
      <dgm:spPr/>
    </dgm:pt>
    <dgm:pt modelId="{C48B7B89-9557-46E8-9AC1-712AEB1D4133}" type="pres">
      <dgm:prSet presAssocID="{E407FE7F-C903-4DE7-9AB3-DDAF6D2420F7}" presName="level" presStyleLbl="node1" presStyleIdx="3" presStyleCnt="8">
        <dgm:presLayoutVars>
          <dgm:chMax val="1"/>
          <dgm:bulletEnabled val="1"/>
        </dgm:presLayoutVars>
      </dgm:prSet>
      <dgm:spPr/>
    </dgm:pt>
    <dgm:pt modelId="{8748393D-0F78-4E15-88AE-1F8E56D675EA}" type="pres">
      <dgm:prSet presAssocID="{E407FE7F-C903-4DE7-9AB3-DDAF6D2420F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AF36DFE-B58A-4BBD-891F-9FAFC210F3E6}" type="pres">
      <dgm:prSet presAssocID="{25468EFC-1596-4D57-9006-54B397ED8001}" presName="Name8" presStyleCnt="0"/>
      <dgm:spPr/>
    </dgm:pt>
    <dgm:pt modelId="{CDD03C74-B223-4051-83D9-3E66F613295F}" type="pres">
      <dgm:prSet presAssocID="{25468EFC-1596-4D57-9006-54B397ED8001}" presName="level" presStyleLbl="node1" presStyleIdx="4" presStyleCnt="8">
        <dgm:presLayoutVars>
          <dgm:chMax val="1"/>
          <dgm:bulletEnabled val="1"/>
        </dgm:presLayoutVars>
      </dgm:prSet>
      <dgm:spPr/>
    </dgm:pt>
    <dgm:pt modelId="{DB6A5163-94C9-48AE-9F8D-CBDE954404FD}" type="pres">
      <dgm:prSet presAssocID="{25468EFC-1596-4D57-9006-54B397ED800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9CB96AB-B147-4AA5-955D-9F63215C466D}" type="pres">
      <dgm:prSet presAssocID="{E990A65C-38B1-44E1-9AA0-B07AE8F07D55}" presName="Name8" presStyleCnt="0"/>
      <dgm:spPr/>
    </dgm:pt>
    <dgm:pt modelId="{DB536C79-A42A-4095-A8FD-666DA8117AE0}" type="pres">
      <dgm:prSet presAssocID="{E990A65C-38B1-44E1-9AA0-B07AE8F07D55}" presName="level" presStyleLbl="node1" presStyleIdx="5" presStyleCnt="8">
        <dgm:presLayoutVars>
          <dgm:chMax val="1"/>
          <dgm:bulletEnabled val="1"/>
        </dgm:presLayoutVars>
      </dgm:prSet>
      <dgm:spPr/>
    </dgm:pt>
    <dgm:pt modelId="{3F6C92E6-C762-4482-8262-438697A110F5}" type="pres">
      <dgm:prSet presAssocID="{E990A65C-38B1-44E1-9AA0-B07AE8F07D5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BCFB37B-4869-4F99-B491-A4EA11CB9E1C}" type="pres">
      <dgm:prSet presAssocID="{545D4BC7-B5B9-4224-9CFD-95D5BD675DED}" presName="Name8" presStyleCnt="0"/>
      <dgm:spPr/>
    </dgm:pt>
    <dgm:pt modelId="{458540E8-2D18-4F08-AB6E-EDF173AD47D8}" type="pres">
      <dgm:prSet presAssocID="{545D4BC7-B5B9-4224-9CFD-95D5BD675DED}" presName="level" presStyleLbl="node1" presStyleIdx="6" presStyleCnt="8">
        <dgm:presLayoutVars>
          <dgm:chMax val="1"/>
          <dgm:bulletEnabled val="1"/>
        </dgm:presLayoutVars>
      </dgm:prSet>
      <dgm:spPr/>
    </dgm:pt>
    <dgm:pt modelId="{9C82B7B1-C754-4182-9358-D8E0E60A65A7}" type="pres">
      <dgm:prSet presAssocID="{545D4BC7-B5B9-4224-9CFD-95D5BD675DE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E20D939-272C-4637-BCC2-DD7041F2FC68}" type="pres">
      <dgm:prSet presAssocID="{0CDC8109-D023-4F99-9104-9A3537AE8FF4}" presName="Name8" presStyleCnt="0"/>
      <dgm:spPr/>
    </dgm:pt>
    <dgm:pt modelId="{702D1C8B-9A32-4536-9EBB-49D18315B6DB}" type="pres">
      <dgm:prSet presAssocID="{0CDC8109-D023-4F99-9104-9A3537AE8FF4}" presName="level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330AB8A-4569-46FA-A064-4B3EEFA02FD2}" type="pres">
      <dgm:prSet presAssocID="{0CDC8109-D023-4F99-9104-9A3537AE8FF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6200BDA6-7330-460C-BFC5-9D4CDB84623A}" type="presOf" srcId="{E990A65C-38B1-44E1-9AA0-B07AE8F07D55}" destId="{DB536C79-A42A-4095-A8FD-666DA8117AE0}" srcOrd="0" destOrd="0" presId="urn:microsoft.com/office/officeart/2005/8/layout/pyramid1"/>
    <dgm:cxn modelId="{0F8C0EFF-D29A-4C09-B0FA-113D228289A6}" srcId="{9FDFD2D0-861B-4B79-BB09-E1E8284807D1}" destId="{0CDC8109-D023-4F99-9104-9A3537AE8FF4}" srcOrd="7" destOrd="0" parTransId="{968E674C-606D-475D-A70A-06D5A6DC7B84}" sibTransId="{286DD7E6-7D39-4BC6-AEF5-E2FF5D08BF4A}"/>
    <dgm:cxn modelId="{535C31D2-0A9E-4A79-B054-0F9DDDFC21F4}" type="presOf" srcId="{0CDC8109-D023-4F99-9104-9A3537AE8FF4}" destId="{702D1C8B-9A32-4536-9EBB-49D18315B6DB}" srcOrd="0" destOrd="0" presId="urn:microsoft.com/office/officeart/2005/8/layout/pyramid1"/>
    <dgm:cxn modelId="{990C2C81-EF0F-45CC-AEE7-C5FC3286DA53}" srcId="{9FDFD2D0-861B-4B79-BB09-E1E8284807D1}" destId="{E407FE7F-C903-4DE7-9AB3-DDAF6D2420F7}" srcOrd="3" destOrd="0" parTransId="{57607950-BF78-45D3-8065-6E9B10067F45}" sibTransId="{5F3ADB84-4330-40D9-A125-EEC35686625F}"/>
    <dgm:cxn modelId="{8551ED6C-3A46-4894-86A1-FEC1E20DD574}" type="presOf" srcId="{946F5886-788F-4D64-BA5A-3B1A9C9D73B8}" destId="{02463416-D0BB-4DAC-AD25-9C334042A4AD}" srcOrd="0" destOrd="0" presId="urn:microsoft.com/office/officeart/2005/8/layout/pyramid1"/>
    <dgm:cxn modelId="{B597F791-B102-4EB2-90ED-AAC14989B79F}" type="presOf" srcId="{25468EFC-1596-4D57-9006-54B397ED8001}" destId="{CDD03C74-B223-4051-83D9-3E66F613295F}" srcOrd="0" destOrd="0" presId="urn:microsoft.com/office/officeart/2005/8/layout/pyramid1"/>
    <dgm:cxn modelId="{2D65A274-D59B-47BA-814A-B5A18EEA451D}" type="presOf" srcId="{00EEE4D3-5DE6-43F5-A5BC-2BC4C0888C75}" destId="{5D349CC6-BF37-4186-A572-0D9ACFB4A958}" srcOrd="0" destOrd="0" presId="urn:microsoft.com/office/officeart/2005/8/layout/pyramid1"/>
    <dgm:cxn modelId="{164E0D7A-EAF4-47D3-85FA-E9DE422751A5}" type="presOf" srcId="{E407FE7F-C903-4DE7-9AB3-DDAF6D2420F7}" destId="{C48B7B89-9557-46E8-9AC1-712AEB1D4133}" srcOrd="0" destOrd="0" presId="urn:microsoft.com/office/officeart/2005/8/layout/pyramid1"/>
    <dgm:cxn modelId="{E18F3C05-4AE2-42F8-8D37-1BF5611B3988}" srcId="{9FDFD2D0-861B-4B79-BB09-E1E8284807D1}" destId="{946F5886-788F-4D64-BA5A-3B1A9C9D73B8}" srcOrd="1" destOrd="0" parTransId="{74842DBA-FA3C-470B-9107-4C09512CBA75}" sibTransId="{0C2BC437-94EA-4D59-95CD-18394213925A}"/>
    <dgm:cxn modelId="{AF00D28E-C95E-49C6-9C93-E4376A59FF0F}" type="presOf" srcId="{0F54A5B4-0124-4173-8815-FE15A7AD21EA}" destId="{FACB3300-DB68-48EF-84F6-6EF5FCE9C029}" srcOrd="0" destOrd="0" presId="urn:microsoft.com/office/officeart/2005/8/layout/pyramid1"/>
    <dgm:cxn modelId="{9FE49BA9-930C-4A21-A676-D77767DC253F}" type="presOf" srcId="{25468EFC-1596-4D57-9006-54B397ED8001}" destId="{DB6A5163-94C9-48AE-9F8D-CBDE954404FD}" srcOrd="1" destOrd="0" presId="urn:microsoft.com/office/officeart/2005/8/layout/pyramid1"/>
    <dgm:cxn modelId="{E31EA133-870C-4CB2-A439-DE93FBACD66C}" type="presOf" srcId="{00EEE4D3-5DE6-43F5-A5BC-2BC4C0888C75}" destId="{7295F67A-6A46-4B0A-9E0B-A4F36045F045}" srcOrd="1" destOrd="0" presId="urn:microsoft.com/office/officeart/2005/8/layout/pyramid1"/>
    <dgm:cxn modelId="{6873341F-F833-4879-8C15-572BEBFF9231}" type="presOf" srcId="{0CDC8109-D023-4F99-9104-9A3537AE8FF4}" destId="{0330AB8A-4569-46FA-A064-4B3EEFA02FD2}" srcOrd="1" destOrd="0" presId="urn:microsoft.com/office/officeart/2005/8/layout/pyramid1"/>
    <dgm:cxn modelId="{F92B8071-5119-48CB-8D6D-79D52EB0A3B8}" type="presOf" srcId="{9FDFD2D0-861B-4B79-BB09-E1E8284807D1}" destId="{0AD43044-82F1-4393-96A9-B7754010E76E}" srcOrd="0" destOrd="0" presId="urn:microsoft.com/office/officeart/2005/8/layout/pyramid1"/>
    <dgm:cxn modelId="{97CBA52D-3661-4198-844D-9ADE3182A627}" srcId="{9FDFD2D0-861B-4B79-BB09-E1E8284807D1}" destId="{25468EFC-1596-4D57-9006-54B397ED8001}" srcOrd="4" destOrd="0" parTransId="{044B461A-EDE6-4CA6-A476-7E1E23597C74}" sibTransId="{CB3C6239-3B0B-4519-9572-8C4F256DDF86}"/>
    <dgm:cxn modelId="{C3C746EB-870A-44A9-B60D-1CBB211021C8}" srcId="{9FDFD2D0-861B-4B79-BB09-E1E8284807D1}" destId="{545D4BC7-B5B9-4224-9CFD-95D5BD675DED}" srcOrd="6" destOrd="0" parTransId="{90459234-A309-4792-99E2-9D417499411E}" sibTransId="{E68C9E10-ADE6-4A3E-9D39-BE5AAB06200A}"/>
    <dgm:cxn modelId="{8E437291-8E08-4868-9087-24444C44E51B}" srcId="{9FDFD2D0-861B-4B79-BB09-E1E8284807D1}" destId="{E990A65C-38B1-44E1-9AA0-B07AE8F07D55}" srcOrd="5" destOrd="0" parTransId="{8B09EF90-2343-4698-91A3-12520F0C6179}" sibTransId="{373BA48C-21BF-4233-AA8F-BCC22E68372E}"/>
    <dgm:cxn modelId="{4223FC2A-948B-4E9A-A7EB-29B90F9DB49A}" srcId="{9FDFD2D0-861B-4B79-BB09-E1E8284807D1}" destId="{00EEE4D3-5DE6-43F5-A5BC-2BC4C0888C75}" srcOrd="0" destOrd="0" parTransId="{A11FAB6C-3F0A-4017-A929-7FE17FE6A5C2}" sibTransId="{138D80F2-6F64-47A4-B8A0-4DECA75AE05E}"/>
    <dgm:cxn modelId="{C24C5C04-EA6C-44E4-82BD-B4B48AFFC992}" srcId="{9FDFD2D0-861B-4B79-BB09-E1E8284807D1}" destId="{0F54A5B4-0124-4173-8815-FE15A7AD21EA}" srcOrd="2" destOrd="0" parTransId="{A71B2399-740B-4E6C-B8CD-892AC9A16E82}" sibTransId="{008BFB26-8DA6-45C7-80CD-A883AC2DE458}"/>
    <dgm:cxn modelId="{750B20A4-2576-44FF-B61F-104CD3F3393D}" type="presOf" srcId="{E990A65C-38B1-44E1-9AA0-B07AE8F07D55}" destId="{3F6C92E6-C762-4482-8262-438697A110F5}" srcOrd="1" destOrd="0" presId="urn:microsoft.com/office/officeart/2005/8/layout/pyramid1"/>
    <dgm:cxn modelId="{E0D1C119-B972-44C8-A26E-ABCAF0057CB1}" type="presOf" srcId="{946F5886-788F-4D64-BA5A-3B1A9C9D73B8}" destId="{1E1E1259-C6BD-4619-AC2C-A117E22B98CC}" srcOrd="1" destOrd="0" presId="urn:microsoft.com/office/officeart/2005/8/layout/pyramid1"/>
    <dgm:cxn modelId="{41F0FBE8-286F-42CB-960D-3EB18AA35E8A}" type="presOf" srcId="{E407FE7F-C903-4DE7-9AB3-DDAF6D2420F7}" destId="{8748393D-0F78-4E15-88AE-1F8E56D675EA}" srcOrd="1" destOrd="0" presId="urn:microsoft.com/office/officeart/2005/8/layout/pyramid1"/>
    <dgm:cxn modelId="{AD10813A-07AE-4710-AD6F-C8AEA94B8768}" type="presOf" srcId="{545D4BC7-B5B9-4224-9CFD-95D5BD675DED}" destId="{458540E8-2D18-4F08-AB6E-EDF173AD47D8}" srcOrd="0" destOrd="0" presId="urn:microsoft.com/office/officeart/2005/8/layout/pyramid1"/>
    <dgm:cxn modelId="{CB803BD6-61AE-4F26-B919-3C23C91BA61C}" type="presOf" srcId="{545D4BC7-B5B9-4224-9CFD-95D5BD675DED}" destId="{9C82B7B1-C754-4182-9358-D8E0E60A65A7}" srcOrd="1" destOrd="0" presId="urn:microsoft.com/office/officeart/2005/8/layout/pyramid1"/>
    <dgm:cxn modelId="{B654B62F-65C4-47E2-8188-BE360D849C0C}" type="presOf" srcId="{0F54A5B4-0124-4173-8815-FE15A7AD21EA}" destId="{FC4CA641-5620-46E5-B728-9FA18513826A}" srcOrd="1" destOrd="0" presId="urn:microsoft.com/office/officeart/2005/8/layout/pyramid1"/>
    <dgm:cxn modelId="{73C6751C-8FD0-40EA-9690-E86DAFDB3D6F}" type="presParOf" srcId="{0AD43044-82F1-4393-96A9-B7754010E76E}" destId="{E4D6FF9B-A477-4DE3-8FC5-F375B82C8359}" srcOrd="0" destOrd="0" presId="urn:microsoft.com/office/officeart/2005/8/layout/pyramid1"/>
    <dgm:cxn modelId="{A55A1A2F-9B26-4385-81FF-F679A03443B6}" type="presParOf" srcId="{E4D6FF9B-A477-4DE3-8FC5-F375B82C8359}" destId="{5D349CC6-BF37-4186-A572-0D9ACFB4A958}" srcOrd="0" destOrd="0" presId="urn:microsoft.com/office/officeart/2005/8/layout/pyramid1"/>
    <dgm:cxn modelId="{C7A1E1C1-65F5-41AF-B5F0-A4EA8C36865A}" type="presParOf" srcId="{E4D6FF9B-A477-4DE3-8FC5-F375B82C8359}" destId="{7295F67A-6A46-4B0A-9E0B-A4F36045F045}" srcOrd="1" destOrd="0" presId="urn:microsoft.com/office/officeart/2005/8/layout/pyramid1"/>
    <dgm:cxn modelId="{B95E3000-3FBC-4C3E-91BC-F3B9D364A8FA}" type="presParOf" srcId="{0AD43044-82F1-4393-96A9-B7754010E76E}" destId="{D33DEC3D-5FC6-4B9C-B39D-9540A920E195}" srcOrd="1" destOrd="0" presId="urn:microsoft.com/office/officeart/2005/8/layout/pyramid1"/>
    <dgm:cxn modelId="{B2079680-D46B-435A-9E8A-A232B63BE52D}" type="presParOf" srcId="{D33DEC3D-5FC6-4B9C-B39D-9540A920E195}" destId="{02463416-D0BB-4DAC-AD25-9C334042A4AD}" srcOrd="0" destOrd="0" presId="urn:microsoft.com/office/officeart/2005/8/layout/pyramid1"/>
    <dgm:cxn modelId="{BD045E94-900A-4EE8-BF58-05334E774E3B}" type="presParOf" srcId="{D33DEC3D-5FC6-4B9C-B39D-9540A920E195}" destId="{1E1E1259-C6BD-4619-AC2C-A117E22B98CC}" srcOrd="1" destOrd="0" presId="urn:microsoft.com/office/officeart/2005/8/layout/pyramid1"/>
    <dgm:cxn modelId="{2C18DA81-1784-4C7D-BB26-9B8B4FD3690A}" type="presParOf" srcId="{0AD43044-82F1-4393-96A9-B7754010E76E}" destId="{52904313-E5AD-4F65-943F-2845C470B33C}" srcOrd="2" destOrd="0" presId="urn:microsoft.com/office/officeart/2005/8/layout/pyramid1"/>
    <dgm:cxn modelId="{A7B4870D-CC2E-433B-BCC7-6880F3B9BEB0}" type="presParOf" srcId="{52904313-E5AD-4F65-943F-2845C470B33C}" destId="{FACB3300-DB68-48EF-84F6-6EF5FCE9C029}" srcOrd="0" destOrd="0" presId="urn:microsoft.com/office/officeart/2005/8/layout/pyramid1"/>
    <dgm:cxn modelId="{CA7719CF-42DB-45C4-A120-E3D245CA4FE2}" type="presParOf" srcId="{52904313-E5AD-4F65-943F-2845C470B33C}" destId="{FC4CA641-5620-46E5-B728-9FA18513826A}" srcOrd="1" destOrd="0" presId="urn:microsoft.com/office/officeart/2005/8/layout/pyramid1"/>
    <dgm:cxn modelId="{B9D5A39E-AFBB-4096-A1A3-7851BF560753}" type="presParOf" srcId="{0AD43044-82F1-4393-96A9-B7754010E76E}" destId="{9F58E818-1709-4787-9D48-D192FC000667}" srcOrd="3" destOrd="0" presId="urn:microsoft.com/office/officeart/2005/8/layout/pyramid1"/>
    <dgm:cxn modelId="{616E0233-C821-4A7E-A66D-7C24921CC150}" type="presParOf" srcId="{9F58E818-1709-4787-9D48-D192FC000667}" destId="{C48B7B89-9557-46E8-9AC1-712AEB1D4133}" srcOrd="0" destOrd="0" presId="urn:microsoft.com/office/officeart/2005/8/layout/pyramid1"/>
    <dgm:cxn modelId="{6905368B-ABC4-4D79-81C4-A54B27D02A5F}" type="presParOf" srcId="{9F58E818-1709-4787-9D48-D192FC000667}" destId="{8748393D-0F78-4E15-88AE-1F8E56D675EA}" srcOrd="1" destOrd="0" presId="urn:microsoft.com/office/officeart/2005/8/layout/pyramid1"/>
    <dgm:cxn modelId="{D98E1A3F-0067-4046-8E03-3B3D359F6F66}" type="presParOf" srcId="{0AD43044-82F1-4393-96A9-B7754010E76E}" destId="{6AF36DFE-B58A-4BBD-891F-9FAFC210F3E6}" srcOrd="4" destOrd="0" presId="urn:microsoft.com/office/officeart/2005/8/layout/pyramid1"/>
    <dgm:cxn modelId="{80855F1F-A3A4-4FBA-8F9F-307C0CC98980}" type="presParOf" srcId="{6AF36DFE-B58A-4BBD-891F-9FAFC210F3E6}" destId="{CDD03C74-B223-4051-83D9-3E66F613295F}" srcOrd="0" destOrd="0" presId="urn:microsoft.com/office/officeart/2005/8/layout/pyramid1"/>
    <dgm:cxn modelId="{DADCA8C9-31D6-4CD7-8E3D-14AD8C1CD538}" type="presParOf" srcId="{6AF36DFE-B58A-4BBD-891F-9FAFC210F3E6}" destId="{DB6A5163-94C9-48AE-9F8D-CBDE954404FD}" srcOrd="1" destOrd="0" presId="urn:microsoft.com/office/officeart/2005/8/layout/pyramid1"/>
    <dgm:cxn modelId="{D64B9FAF-3406-48E2-9B48-DF5AA79DF11F}" type="presParOf" srcId="{0AD43044-82F1-4393-96A9-B7754010E76E}" destId="{99CB96AB-B147-4AA5-955D-9F63215C466D}" srcOrd="5" destOrd="0" presId="urn:microsoft.com/office/officeart/2005/8/layout/pyramid1"/>
    <dgm:cxn modelId="{01F9FA42-E896-4609-BD5C-54A2E017B2F4}" type="presParOf" srcId="{99CB96AB-B147-4AA5-955D-9F63215C466D}" destId="{DB536C79-A42A-4095-A8FD-666DA8117AE0}" srcOrd="0" destOrd="0" presId="urn:microsoft.com/office/officeart/2005/8/layout/pyramid1"/>
    <dgm:cxn modelId="{27E1A2F8-0686-4C49-9261-853843E2F46A}" type="presParOf" srcId="{99CB96AB-B147-4AA5-955D-9F63215C466D}" destId="{3F6C92E6-C762-4482-8262-438697A110F5}" srcOrd="1" destOrd="0" presId="urn:microsoft.com/office/officeart/2005/8/layout/pyramid1"/>
    <dgm:cxn modelId="{42CD5FC3-5A72-4BE8-95EB-95C88D0CBB0F}" type="presParOf" srcId="{0AD43044-82F1-4393-96A9-B7754010E76E}" destId="{DBCFB37B-4869-4F99-B491-A4EA11CB9E1C}" srcOrd="6" destOrd="0" presId="urn:microsoft.com/office/officeart/2005/8/layout/pyramid1"/>
    <dgm:cxn modelId="{941621E2-0B92-4965-A341-D5CCBE4F2FCE}" type="presParOf" srcId="{DBCFB37B-4869-4F99-B491-A4EA11CB9E1C}" destId="{458540E8-2D18-4F08-AB6E-EDF173AD47D8}" srcOrd="0" destOrd="0" presId="urn:microsoft.com/office/officeart/2005/8/layout/pyramid1"/>
    <dgm:cxn modelId="{4A80F393-2A12-4CE4-8DD9-E6A8885E0BCF}" type="presParOf" srcId="{DBCFB37B-4869-4F99-B491-A4EA11CB9E1C}" destId="{9C82B7B1-C754-4182-9358-D8E0E60A65A7}" srcOrd="1" destOrd="0" presId="urn:microsoft.com/office/officeart/2005/8/layout/pyramid1"/>
    <dgm:cxn modelId="{C153FD4E-D922-468F-9F3A-A918E80C36A7}" type="presParOf" srcId="{0AD43044-82F1-4393-96A9-B7754010E76E}" destId="{5E20D939-272C-4637-BCC2-DD7041F2FC68}" srcOrd="7" destOrd="0" presId="urn:microsoft.com/office/officeart/2005/8/layout/pyramid1"/>
    <dgm:cxn modelId="{1B3F09A3-F8E2-459E-8438-CE62D7B88878}" type="presParOf" srcId="{5E20D939-272C-4637-BCC2-DD7041F2FC68}" destId="{702D1C8B-9A32-4536-9EBB-49D18315B6DB}" srcOrd="0" destOrd="0" presId="urn:microsoft.com/office/officeart/2005/8/layout/pyramid1"/>
    <dgm:cxn modelId="{29E26101-D586-44B6-8705-99AA8F05CFB3}" type="presParOf" srcId="{5E20D939-272C-4637-BCC2-DD7041F2FC68}" destId="{0330AB8A-4569-46FA-A064-4B3EEFA02FD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D8D539-79B1-492A-BD0D-94A0D648597E}">
      <dsp:nvSpPr>
        <dsp:cNvPr id="0" name=""/>
        <dsp:cNvSpPr/>
      </dsp:nvSpPr>
      <dsp:spPr>
        <a:xfrm>
          <a:off x="287192" y="0"/>
          <a:ext cx="1023888" cy="102388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A5E6E-86AD-4A12-9532-785188547910}">
      <dsp:nvSpPr>
        <dsp:cNvPr id="0" name=""/>
        <dsp:cNvSpPr/>
      </dsp:nvSpPr>
      <dsp:spPr>
        <a:xfrm>
          <a:off x="799136" y="102938"/>
          <a:ext cx="665527" cy="2423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/>
            <a:t>L1</a:t>
          </a:r>
          <a:endParaRPr kumimoji="1" lang="ja-JP" altLang="en-US" sz="2400" kern="1200" dirty="0"/>
        </a:p>
      </dsp:txBody>
      <dsp:txXfrm>
        <a:off x="799136" y="102938"/>
        <a:ext cx="665527" cy="242373"/>
      </dsp:txXfrm>
    </dsp:sp>
    <dsp:sp modelId="{047D711C-5689-4512-BE98-8639E06BCD13}">
      <dsp:nvSpPr>
        <dsp:cNvPr id="0" name=""/>
        <dsp:cNvSpPr/>
      </dsp:nvSpPr>
      <dsp:spPr>
        <a:xfrm>
          <a:off x="799136" y="375608"/>
          <a:ext cx="665527" cy="2423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/>
            <a:t>L2</a:t>
          </a:r>
          <a:endParaRPr kumimoji="1" lang="ja-JP" altLang="en-US" sz="2400" kern="1200" dirty="0"/>
        </a:p>
      </dsp:txBody>
      <dsp:txXfrm>
        <a:off x="799136" y="375608"/>
        <a:ext cx="665527" cy="242373"/>
      </dsp:txXfrm>
    </dsp:sp>
    <dsp:sp modelId="{F4300C64-7D8A-487B-935A-65BA35DF75E4}">
      <dsp:nvSpPr>
        <dsp:cNvPr id="0" name=""/>
        <dsp:cNvSpPr/>
      </dsp:nvSpPr>
      <dsp:spPr>
        <a:xfrm>
          <a:off x="799136" y="648279"/>
          <a:ext cx="665527" cy="2423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/>
            <a:t>L3</a:t>
          </a:r>
          <a:endParaRPr kumimoji="1" lang="ja-JP" altLang="en-US" sz="2400" kern="1200" dirty="0"/>
        </a:p>
      </dsp:txBody>
      <dsp:txXfrm>
        <a:off x="799136" y="648279"/>
        <a:ext cx="665527" cy="2423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D8D539-79B1-492A-BD0D-94A0D648597E}">
      <dsp:nvSpPr>
        <dsp:cNvPr id="0" name=""/>
        <dsp:cNvSpPr/>
      </dsp:nvSpPr>
      <dsp:spPr>
        <a:xfrm>
          <a:off x="292816" y="0"/>
          <a:ext cx="2294686" cy="1023888"/>
        </a:xfrm>
        <a:prstGeom prst="triangl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A5E6E-86AD-4A12-9532-785188547910}">
      <dsp:nvSpPr>
        <dsp:cNvPr id="0" name=""/>
        <dsp:cNvSpPr/>
      </dsp:nvSpPr>
      <dsp:spPr>
        <a:xfrm>
          <a:off x="1025566" y="102671"/>
          <a:ext cx="1494714" cy="2157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/>
            <a:t>shared</a:t>
          </a:r>
          <a:endParaRPr kumimoji="1" lang="ja-JP" altLang="en-US" sz="2400" kern="1200" dirty="0"/>
        </a:p>
      </dsp:txBody>
      <dsp:txXfrm>
        <a:off x="1025566" y="102671"/>
        <a:ext cx="1494714" cy="215760"/>
      </dsp:txXfrm>
    </dsp:sp>
    <dsp:sp modelId="{047D711C-5689-4512-BE98-8639E06BCD13}">
      <dsp:nvSpPr>
        <dsp:cNvPr id="0" name=""/>
        <dsp:cNvSpPr/>
      </dsp:nvSpPr>
      <dsp:spPr>
        <a:xfrm>
          <a:off x="1025566" y="342479"/>
          <a:ext cx="1494714" cy="2653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/>
            <a:t>L1</a:t>
          </a:r>
          <a:endParaRPr kumimoji="1" lang="ja-JP" altLang="en-US" sz="2400" kern="1200" dirty="0"/>
        </a:p>
      </dsp:txBody>
      <dsp:txXfrm>
        <a:off x="1025566" y="342479"/>
        <a:ext cx="1494714" cy="265321"/>
      </dsp:txXfrm>
    </dsp:sp>
    <dsp:sp modelId="{F4300C64-7D8A-487B-935A-65BA35DF75E4}">
      <dsp:nvSpPr>
        <dsp:cNvPr id="0" name=""/>
        <dsp:cNvSpPr/>
      </dsp:nvSpPr>
      <dsp:spPr>
        <a:xfrm>
          <a:off x="1008109" y="631848"/>
          <a:ext cx="1494714" cy="2653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2400" kern="1200" dirty="0" smtClean="0"/>
            <a:t>L2</a:t>
          </a:r>
          <a:endParaRPr kumimoji="1" lang="ja-JP" altLang="en-US" sz="2400" kern="1200" dirty="0"/>
        </a:p>
      </dsp:txBody>
      <dsp:txXfrm>
        <a:off x="1008109" y="631848"/>
        <a:ext cx="1494714" cy="26532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349CC6-BF37-4186-A572-0D9ACFB4A958}">
      <dsp:nvSpPr>
        <dsp:cNvPr id="0" name=""/>
        <dsp:cNvSpPr/>
      </dsp:nvSpPr>
      <dsp:spPr>
        <a:xfrm>
          <a:off x="1963570" y="0"/>
          <a:ext cx="561020" cy="353011"/>
        </a:xfrm>
        <a:prstGeom prst="trapezoid">
          <a:avLst>
            <a:gd name="adj" fmla="val 794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 dirty="0"/>
        </a:p>
      </dsp:txBody>
      <dsp:txXfrm>
        <a:off x="1963570" y="0"/>
        <a:ext cx="561020" cy="353011"/>
      </dsp:txXfrm>
    </dsp:sp>
    <dsp:sp modelId="{02463416-D0BB-4DAC-AD25-9C334042A4AD}">
      <dsp:nvSpPr>
        <dsp:cNvPr id="0" name=""/>
        <dsp:cNvSpPr/>
      </dsp:nvSpPr>
      <dsp:spPr>
        <a:xfrm>
          <a:off x="1683060" y="353010"/>
          <a:ext cx="1122040" cy="353011"/>
        </a:xfrm>
        <a:prstGeom prst="trapezoid">
          <a:avLst>
            <a:gd name="adj" fmla="val 794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800" kern="1200" dirty="0"/>
        </a:p>
      </dsp:txBody>
      <dsp:txXfrm>
        <a:off x="1879417" y="353010"/>
        <a:ext cx="729326" cy="353011"/>
      </dsp:txXfrm>
    </dsp:sp>
    <dsp:sp modelId="{FACB3300-DB68-48EF-84F6-6EF5FCE9C029}">
      <dsp:nvSpPr>
        <dsp:cNvPr id="0" name=""/>
        <dsp:cNvSpPr/>
      </dsp:nvSpPr>
      <dsp:spPr>
        <a:xfrm>
          <a:off x="1402550" y="706021"/>
          <a:ext cx="1683060" cy="353011"/>
        </a:xfrm>
        <a:prstGeom prst="trapezoid">
          <a:avLst>
            <a:gd name="adj" fmla="val 794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/>
            <a:t>L1 Cache</a:t>
          </a:r>
          <a:endParaRPr kumimoji="1" lang="ja-JP" altLang="en-US" sz="1800" kern="1200" dirty="0"/>
        </a:p>
      </dsp:txBody>
      <dsp:txXfrm>
        <a:off x="1697085" y="706021"/>
        <a:ext cx="1093989" cy="353011"/>
      </dsp:txXfrm>
    </dsp:sp>
    <dsp:sp modelId="{C48B7B89-9557-46E8-9AC1-712AEB1D4133}">
      <dsp:nvSpPr>
        <dsp:cNvPr id="0" name=""/>
        <dsp:cNvSpPr/>
      </dsp:nvSpPr>
      <dsp:spPr>
        <a:xfrm>
          <a:off x="1122040" y="1059033"/>
          <a:ext cx="2244080" cy="353011"/>
        </a:xfrm>
        <a:prstGeom prst="trapezoid">
          <a:avLst>
            <a:gd name="adj" fmla="val 794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/>
            <a:t>L2 Cache</a:t>
          </a:r>
          <a:endParaRPr kumimoji="1" lang="ja-JP" altLang="en-US" sz="1800" kern="1200" dirty="0"/>
        </a:p>
      </dsp:txBody>
      <dsp:txXfrm>
        <a:off x="1514753" y="1059033"/>
        <a:ext cx="1458652" cy="353011"/>
      </dsp:txXfrm>
    </dsp:sp>
    <dsp:sp modelId="{CDD03C74-B223-4051-83D9-3E66F613295F}">
      <dsp:nvSpPr>
        <dsp:cNvPr id="0" name=""/>
        <dsp:cNvSpPr/>
      </dsp:nvSpPr>
      <dsp:spPr>
        <a:xfrm>
          <a:off x="841530" y="1412044"/>
          <a:ext cx="2805100" cy="353011"/>
        </a:xfrm>
        <a:prstGeom prst="trapezoid">
          <a:avLst>
            <a:gd name="adj" fmla="val 794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/>
            <a:t>VRAM</a:t>
          </a:r>
          <a:endParaRPr kumimoji="1" lang="ja-JP" altLang="en-US" sz="1800" kern="1200" dirty="0"/>
        </a:p>
      </dsp:txBody>
      <dsp:txXfrm>
        <a:off x="1332422" y="1412044"/>
        <a:ext cx="1823315" cy="353011"/>
      </dsp:txXfrm>
    </dsp:sp>
    <dsp:sp modelId="{DB536C79-A42A-4095-A8FD-666DA8117AE0}">
      <dsp:nvSpPr>
        <dsp:cNvPr id="0" name=""/>
        <dsp:cNvSpPr/>
      </dsp:nvSpPr>
      <dsp:spPr>
        <a:xfrm>
          <a:off x="561019" y="1765055"/>
          <a:ext cx="3366120" cy="353011"/>
        </a:xfrm>
        <a:prstGeom prst="trapezoid">
          <a:avLst>
            <a:gd name="adj" fmla="val 794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/>
            <a:t>HOST MEMORY</a:t>
          </a:r>
          <a:endParaRPr kumimoji="1" lang="ja-JP" altLang="en-US" sz="1800" kern="1200" dirty="0"/>
        </a:p>
      </dsp:txBody>
      <dsp:txXfrm>
        <a:off x="1150090" y="1765055"/>
        <a:ext cx="2187978" cy="353011"/>
      </dsp:txXfrm>
    </dsp:sp>
    <dsp:sp modelId="{458540E8-2D18-4F08-AB6E-EDF173AD47D8}">
      <dsp:nvSpPr>
        <dsp:cNvPr id="0" name=""/>
        <dsp:cNvSpPr/>
      </dsp:nvSpPr>
      <dsp:spPr>
        <a:xfrm>
          <a:off x="280510" y="2118066"/>
          <a:ext cx="3927140" cy="353011"/>
        </a:xfrm>
        <a:prstGeom prst="trapezoid">
          <a:avLst>
            <a:gd name="adj" fmla="val 794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/>
            <a:t>SSD</a:t>
          </a:r>
          <a:endParaRPr kumimoji="1" lang="ja-JP" altLang="en-US" sz="1800" kern="1200" dirty="0"/>
        </a:p>
      </dsp:txBody>
      <dsp:txXfrm>
        <a:off x="967759" y="2118066"/>
        <a:ext cx="2552641" cy="353011"/>
      </dsp:txXfrm>
    </dsp:sp>
    <dsp:sp modelId="{702D1C8B-9A32-4536-9EBB-49D18315B6DB}">
      <dsp:nvSpPr>
        <dsp:cNvPr id="0" name=""/>
        <dsp:cNvSpPr/>
      </dsp:nvSpPr>
      <dsp:spPr>
        <a:xfrm>
          <a:off x="0" y="2471077"/>
          <a:ext cx="4488160" cy="353011"/>
        </a:xfrm>
        <a:prstGeom prst="trapezoid">
          <a:avLst>
            <a:gd name="adj" fmla="val 7946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800" kern="1200" dirty="0" smtClean="0"/>
            <a:t>Hard Disk</a:t>
          </a:r>
          <a:endParaRPr kumimoji="1" lang="ja-JP" altLang="en-US" sz="1800" kern="1200" dirty="0"/>
        </a:p>
      </dsp:txBody>
      <dsp:txXfrm>
        <a:off x="785427" y="2471077"/>
        <a:ext cx="2917304" cy="353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9D402-E953-4C1D-9C00-EEB56822485D}" type="datetimeFigureOut">
              <a:rPr kumimoji="1" lang="ja-JP" altLang="en-US" smtClean="0"/>
              <a:t>2010/7/31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25720-FDB6-4479-8BB3-B7A07F3A86EB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4B643E-5786-4E82-AE68-91B30DCDBF1D}" type="slidenum">
              <a:rPr lang="en-US" altLang="ja-JP" smtClean="0">
                <a:latin typeface="Arial" charset="0"/>
              </a:rPr>
              <a:pPr/>
              <a:t>29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smtClean="0">
                <a:latin typeface="Arial" charset="0"/>
              </a:rPr>
              <a:t>NIRVANA</a:t>
            </a:r>
            <a:r>
              <a:rPr lang="ja-JP" altLang="en-US" smtClean="0">
                <a:latin typeface="Arial" charset="0"/>
              </a:rPr>
              <a:t>のソースを見せる。問題はハードウェアのみならず、数値コードを手書きするというアプローチはこのように困難になりつつある。それだけに、この道を進んでいる方々の努力は尊敬せざるを得ない。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8E87C4-317D-4833-9344-03F7953B4F28}" type="slidenum">
              <a:rPr lang="en-US" altLang="ja-JP" smtClean="0">
                <a:latin typeface="Arial" charset="0"/>
              </a:rPr>
              <a:pPr/>
              <a:t>31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smtClean="0">
                <a:latin typeface="Arial" charset="0"/>
              </a:rPr>
              <a:t>基礎方程式にそれっぽいことを書くだけで、それなりに長いコードが生成できる。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F172B-8B6D-46DA-A061-D72F39C64E8E}" type="slidenum">
              <a:rPr lang="en-US" altLang="ja-JP" smtClean="0">
                <a:latin typeface="Arial" charset="0"/>
              </a:rPr>
              <a:pPr/>
              <a:t>32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ja-JP" altLang="en-US" smtClean="0">
                <a:latin typeface="Arial" charset="0"/>
              </a:rPr>
              <a:t>構想。しかし</a:t>
            </a:r>
            <a:r>
              <a:rPr lang="en-US" altLang="ja-JP" smtClean="0">
                <a:latin typeface="Arial" charset="0"/>
              </a:rPr>
              <a:t>Stadel</a:t>
            </a:r>
            <a:r>
              <a:rPr lang="ja-JP" altLang="en-US" smtClean="0">
                <a:latin typeface="Arial" charset="0"/>
              </a:rPr>
              <a:t>の例を見るまでもなく、シングル計算にも便利。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7E4C-D4B3-47BC-B8CD-BD81014D3ECB}" type="datetimeFigureOut">
              <a:rPr kumimoji="1" lang="ja-JP" altLang="en-US" smtClean="0"/>
              <a:pPr/>
              <a:t>2010/7/30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19FE-0111-4E07-B1CF-BAC7DA9708F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1297028">
            <a:off x="8355521" y="42827"/>
            <a:ext cx="100811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preferred-logo.tif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96336" y="28215"/>
            <a:ext cx="1440160" cy="1096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7E4C-D4B3-47BC-B8CD-BD81014D3ECB}" type="datetimeFigureOut">
              <a:rPr kumimoji="1" lang="ja-JP" altLang="en-US" smtClean="0"/>
              <a:pPr/>
              <a:t>2010/7/30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19FE-0111-4E07-B1CF-BAC7DA9708F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7E4C-D4B3-47BC-B8CD-BD81014D3ECB}" type="datetimeFigureOut">
              <a:rPr kumimoji="1" lang="ja-JP" altLang="en-US" smtClean="0"/>
              <a:pPr/>
              <a:t>2010/7/30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19FE-0111-4E07-B1CF-BAC7DA9708F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3D0B7-DF6C-4A5A-A924-3A3F143251ED}" type="datetime1">
              <a:rPr kumimoji="1" lang="ja-JP" altLang="en-US" smtClean="0"/>
              <a:pPr/>
              <a:t>2010/7/30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CC6A-9455-494E-A568-B86D06DEC4C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165F-1013-452E-A9A8-452EAF1F1051}" type="datetime1">
              <a:rPr kumimoji="1" lang="ja-JP" altLang="en-US" smtClean="0"/>
              <a:pPr/>
              <a:t>2010/7/30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CC6A-9455-494E-A568-B86D06DEC4C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3150-C5BC-48A9-AB21-B7FA297BE497}" type="datetime1">
              <a:rPr kumimoji="1" lang="ja-JP" altLang="en-US" smtClean="0"/>
              <a:pPr/>
              <a:t>2010/7/30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CC6A-9455-494E-A568-B86D06DEC4C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1998D-914D-4246-A13B-6E83BD8446DE}" type="datetime1">
              <a:rPr kumimoji="1" lang="ja-JP" altLang="en-US" smtClean="0"/>
              <a:pPr/>
              <a:t>2010/7/30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CC6A-9455-494E-A568-B86D06DEC4C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058E8-CE08-4C59-B638-F0C20E4B2EF1}" type="datetime1">
              <a:rPr kumimoji="1" lang="ja-JP" altLang="en-US" smtClean="0"/>
              <a:pPr/>
              <a:t>2010/7/30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CC6A-9455-494E-A568-B86D06DEC4C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51BB5-B604-4328-81D8-6980BDE5C527}" type="datetime1">
              <a:rPr kumimoji="1" lang="ja-JP" altLang="en-US" smtClean="0"/>
              <a:pPr/>
              <a:t>2010/7/30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CC6A-9455-494E-A568-B86D06DEC4C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D454-2756-4B83-A675-FA748C451E7E}" type="datetime1">
              <a:rPr kumimoji="1" lang="ja-JP" altLang="en-US" smtClean="0"/>
              <a:pPr/>
              <a:t>2010/7/30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CC6A-9455-494E-A568-B86D06DEC4C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7255-D3E1-425E-B633-17A4E3BB5358}" type="datetime1">
              <a:rPr kumimoji="1" lang="ja-JP" altLang="en-US" smtClean="0"/>
              <a:pPr/>
              <a:t>2010/7/30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CC6A-9455-494E-A568-B86D06DEC4C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Arial" pitchFamily="34" charset="0"/>
              <a:buChar char="•"/>
              <a:defRPr/>
            </a:lvl2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7E4C-D4B3-47BC-B8CD-BD81014D3ECB}" type="datetimeFigureOut">
              <a:rPr kumimoji="1" lang="ja-JP" altLang="en-US" smtClean="0"/>
              <a:pPr/>
              <a:t>2010/7/30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19FE-0111-4E07-B1CF-BAC7DA9708F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50AC8-5FE9-4004-80E9-260EE56E4DE7}" type="datetime1">
              <a:rPr kumimoji="1" lang="ja-JP" altLang="en-US" smtClean="0"/>
              <a:pPr/>
              <a:t>2010/7/30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CC6A-9455-494E-A568-B86D06DEC4C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F431-9BC2-4553-A937-CD912074C238}" type="datetime1">
              <a:rPr kumimoji="1" lang="ja-JP" altLang="en-US" smtClean="0"/>
              <a:pPr/>
              <a:t>2010/7/30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CC6A-9455-494E-A568-B86D06DEC4C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A584-5791-4299-8118-43D199E3E2DE}" type="datetime1">
              <a:rPr kumimoji="1" lang="ja-JP" altLang="en-US" smtClean="0"/>
              <a:pPr/>
              <a:t>2010/7/30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CC6A-9455-494E-A568-B86D06DEC4C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7E4C-D4B3-47BC-B8CD-BD81014D3ECB}" type="datetimeFigureOut">
              <a:rPr kumimoji="1" lang="ja-JP" altLang="en-US" smtClean="0"/>
              <a:pPr/>
              <a:t>2010/7/30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19FE-0111-4E07-B1CF-BAC7DA9708F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7E4C-D4B3-47BC-B8CD-BD81014D3ECB}" type="datetimeFigureOut">
              <a:rPr kumimoji="1" lang="ja-JP" altLang="en-US" smtClean="0"/>
              <a:pPr/>
              <a:t>2010/7/30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EA19FE-0111-4E07-B1CF-BAC7DA9708F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7E4C-D4B3-47BC-B8CD-BD81014D3ECB}" type="datetimeFigureOut">
              <a:rPr kumimoji="1" lang="ja-JP" altLang="en-US" smtClean="0"/>
              <a:pPr/>
              <a:t>2010/7/30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19FE-0111-4E07-B1CF-BAC7DA9708F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7E4C-D4B3-47BC-B8CD-BD81014D3ECB}" type="datetimeFigureOut">
              <a:rPr kumimoji="1" lang="ja-JP" altLang="en-US" smtClean="0"/>
              <a:pPr/>
              <a:t>2010/7/30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19FE-0111-4E07-B1CF-BAC7DA9708F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7E4C-D4B3-47BC-B8CD-BD81014D3ECB}" type="datetimeFigureOut">
              <a:rPr kumimoji="1" lang="ja-JP" altLang="en-US" smtClean="0"/>
              <a:pPr/>
              <a:t>2010/7/30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19FE-0111-4E07-B1CF-BAC7DA9708F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7E4C-D4B3-47BC-B8CD-BD81014D3ECB}" type="datetimeFigureOut">
              <a:rPr kumimoji="1" lang="ja-JP" altLang="en-US" smtClean="0"/>
              <a:pPr/>
              <a:t>2010/7/30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19FE-0111-4E07-B1CF-BAC7DA9708F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A7E4C-D4B3-47BC-B8CD-BD81014D3ECB}" type="datetimeFigureOut">
              <a:rPr kumimoji="1" lang="ja-JP" altLang="en-US" smtClean="0"/>
              <a:pPr/>
              <a:t>2010/7/30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A19FE-0111-4E07-B1CF-BAC7DA9708F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preferred-logo.tiff"/>
          <p:cNvPicPr>
            <a:picLocks noChangeAspect="1"/>
          </p:cNvPicPr>
          <p:nvPr/>
        </p:nvPicPr>
        <p:blipFill>
          <a:blip r:embed="rId13" cstate="print">
            <a:lum bright="50000" contrast="-50000"/>
          </a:blip>
          <a:stretch>
            <a:fillRect/>
          </a:stretch>
        </p:blipFill>
        <p:spPr>
          <a:xfrm>
            <a:off x="8305537" y="9314"/>
            <a:ext cx="802967" cy="6113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二等辺三角形 7"/>
          <p:cNvSpPr/>
          <p:nvPr/>
        </p:nvSpPr>
        <p:spPr>
          <a:xfrm>
            <a:off x="0" y="6342185"/>
            <a:ext cx="9144000" cy="515815"/>
          </a:xfrm>
          <a:prstGeom prst="triangle">
            <a:avLst>
              <a:gd name="adj" fmla="val 100000"/>
            </a:avLst>
          </a:prstGeom>
          <a:blipFill dpi="0" rotWithShape="1">
            <a:blip r:embed="rId14" cstate="print"/>
            <a:srcRect/>
            <a:tile tx="0" ty="0" sx="100000" sy="100000" flip="none" algn="b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二等辺三角形 6"/>
          <p:cNvSpPr/>
          <p:nvPr/>
        </p:nvSpPr>
        <p:spPr>
          <a:xfrm rot="10800000">
            <a:off x="0" y="0"/>
            <a:ext cx="9144000" cy="515815"/>
          </a:xfrm>
          <a:prstGeom prst="triangle">
            <a:avLst>
              <a:gd name="adj" fmla="val 100000"/>
            </a:avLst>
          </a:prstGeom>
          <a:blipFill dpi="0" rotWithShape="0">
            <a:blip r:embed="rId15" cstate="print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A7E4C-D4B3-47BC-B8CD-BD81014D3ECB}" type="datetimeFigureOut">
              <a:rPr kumimoji="1" lang="ja-JP" altLang="en-US" smtClean="0"/>
              <a:pPr/>
              <a:t>2010/7/30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FCEA19FE-0111-4E07-B1CF-BAC7DA9708F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5B806-68AC-4E93-8B62-0D79C50AF0A7}" type="datetime1">
              <a:rPr kumimoji="1" lang="ja-JP" altLang="en-US" smtClean="0"/>
              <a:pPr/>
              <a:t>2010/7/30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CC6A-9455-494E-A568-B86D06DEC4CE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4.jpeg"/><Relationship Id="rId4" Type="http://schemas.openxmlformats.org/officeDocument/2006/relationships/image" Target="../media/image23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偏微分方程式シミュレーションのための並列</a:t>
            </a:r>
            <a:r>
              <a:rPr lang="en-US" altLang="ja-JP" dirty="0" smtClean="0"/>
              <a:t>DSL</a:t>
            </a:r>
            <a:r>
              <a:rPr lang="ja-JP" altLang="en-US" dirty="0" smtClean="0"/>
              <a:t>「</a:t>
            </a:r>
            <a:r>
              <a:rPr lang="en-US" altLang="ja-JP" dirty="0" err="1" smtClean="0"/>
              <a:t>Paraiso</a:t>
            </a:r>
            <a:r>
              <a:rPr lang="ja-JP" altLang="en-US" dirty="0" smtClean="0"/>
              <a:t>」計画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村主崇行　</a:t>
            </a:r>
            <a:r>
              <a:rPr kumimoji="1" lang="en-US" altLang="ja-JP" dirty="0" smtClean="0">
                <a:solidFill>
                  <a:schemeClr val="tx1"/>
                </a:solidFill>
              </a:rPr>
              <a:t>@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nushio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宇宙物理学者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京都</a:t>
            </a:r>
            <a:r>
              <a:rPr lang="ja-JP" altLang="en-US" dirty="0" smtClean="0">
                <a:solidFill>
                  <a:schemeClr val="tx1"/>
                </a:solidFill>
              </a:rPr>
              <a:t>大学白眉センター　特定助教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57158" y="1428736"/>
            <a:ext cx="1857388" cy="235745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3172" y="714356"/>
            <a:ext cx="1335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ノード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平民ノード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90510" y="2928934"/>
            <a:ext cx="714380" cy="357190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00034" y="2500306"/>
            <a:ext cx="714380" cy="357190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357290" y="2500306"/>
            <a:ext cx="714380" cy="357190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357290" y="2928934"/>
            <a:ext cx="714380" cy="1428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1357290" y="3143248"/>
            <a:ext cx="714380" cy="1428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52434" y="2071678"/>
            <a:ext cx="347666" cy="357190"/>
          </a:xfrm>
          <a:prstGeom prst="rect">
            <a:avLst/>
          </a:prstGeo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1581128" y="2071678"/>
            <a:ext cx="347666" cy="357190"/>
          </a:xfrm>
          <a:prstGeom prst="rect">
            <a:avLst/>
          </a:prstGeo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571472" y="1500174"/>
            <a:ext cx="5000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571472" y="1652574"/>
            <a:ext cx="5000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1472" y="1714488"/>
            <a:ext cx="5000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571472" y="1571612"/>
            <a:ext cx="5000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571472" y="1785926"/>
            <a:ext cx="5000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571472" y="1857364"/>
            <a:ext cx="5000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1428728" y="1500174"/>
            <a:ext cx="5000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1428728" y="1652574"/>
            <a:ext cx="5000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1428728" y="1714488"/>
            <a:ext cx="5000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1428728" y="1571612"/>
            <a:ext cx="5000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1428728" y="1785926"/>
            <a:ext cx="5000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1428728" y="1857364"/>
            <a:ext cx="5000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142844" y="3786190"/>
            <a:ext cx="2571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メモリ</a:t>
            </a:r>
            <a:r>
              <a:rPr kumimoji="1" lang="en-US" altLang="ja-JP" dirty="0" smtClean="0"/>
              <a:t>: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(</a:t>
            </a:r>
            <a:r>
              <a:rPr lang="en-US" altLang="ja-JP" dirty="0" smtClean="0"/>
              <a:t>4</a:t>
            </a:r>
            <a:r>
              <a:rPr kumimoji="1" lang="en-US" altLang="ja-JP" dirty="0" smtClean="0"/>
              <a:t>GBx6) + (8GBx3 + 2GBx3)</a:t>
            </a:r>
          </a:p>
          <a:p>
            <a:r>
              <a:rPr lang="en-US" altLang="ja-JP" dirty="0" smtClean="0"/>
              <a:t>CPU</a:t>
            </a:r>
            <a:r>
              <a:rPr lang="ja-JP" altLang="en-US" dirty="0" smtClean="0"/>
              <a:t>：</a:t>
            </a:r>
            <a:r>
              <a:rPr lang="en-US" altLang="ja-JP" b="1" dirty="0" err="1" smtClean="0"/>
              <a:t>Westmere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EP</a:t>
            </a:r>
            <a:r>
              <a:rPr lang="ja-JP" altLang="en-US" dirty="0" smtClean="0"/>
              <a:t> </a:t>
            </a:r>
            <a:r>
              <a:rPr lang="en-US" altLang="ja-JP" dirty="0" smtClean="0"/>
              <a:t>x2</a:t>
            </a:r>
          </a:p>
          <a:p>
            <a:r>
              <a:rPr kumimoji="1" lang="en-US" altLang="ja-JP" dirty="0" smtClean="0"/>
              <a:t>GPU</a:t>
            </a:r>
            <a:r>
              <a:rPr kumimoji="1" lang="ja-JP" altLang="en-US" dirty="0" smtClean="0"/>
              <a:t>：</a:t>
            </a:r>
            <a:r>
              <a:rPr kumimoji="1" lang="en-US" altLang="ja-JP" b="1" dirty="0" smtClean="0"/>
              <a:t>Tesla</a:t>
            </a:r>
            <a:r>
              <a:rPr kumimoji="1" lang="ja-JP" altLang="en-US" b="1" dirty="0" smtClean="0"/>
              <a:t> </a:t>
            </a:r>
            <a:r>
              <a:rPr kumimoji="1" lang="en-US" altLang="ja-JP" b="1" dirty="0" smtClean="0"/>
              <a:t>2050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(515Gflops + 3GB) </a:t>
            </a:r>
            <a:r>
              <a:rPr kumimoji="1" lang="en-US" altLang="ja-JP" dirty="0" smtClean="0"/>
              <a:t>x3</a:t>
            </a:r>
          </a:p>
          <a:p>
            <a:r>
              <a:rPr lang="ja-JP" altLang="en-US" dirty="0" smtClean="0"/>
              <a:t>通信：</a:t>
            </a:r>
            <a:r>
              <a:rPr lang="en-US" altLang="ja-JP" dirty="0" err="1" smtClean="0"/>
              <a:t>Infiniband</a:t>
            </a:r>
            <a:r>
              <a:rPr lang="ja-JP" altLang="en-US" dirty="0" smtClean="0"/>
              <a:t> </a:t>
            </a:r>
            <a:r>
              <a:rPr lang="en-US" altLang="ja-JP" dirty="0" smtClean="0"/>
              <a:t>QDR 10GB/s</a:t>
            </a:r>
          </a:p>
          <a:p>
            <a:r>
              <a:rPr kumimoji="1" lang="ja-JP" altLang="en-US" dirty="0" smtClean="0"/>
              <a:t>ローカルディスク：</a:t>
            </a:r>
            <a:r>
              <a:rPr kumimoji="1" lang="en-US" altLang="ja-JP" dirty="0" smtClean="0"/>
              <a:t>SSD x2 RAID0 (460MB/s read)</a:t>
            </a:r>
          </a:p>
          <a:p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1357290" y="3500438"/>
            <a:ext cx="714380" cy="1428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500034" y="3500438"/>
            <a:ext cx="714380" cy="1428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/>
        </p:nvSpPr>
        <p:spPr>
          <a:xfrm>
            <a:off x="3857620" y="980127"/>
            <a:ext cx="2571768" cy="415518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2.2×10</a:t>
            </a:r>
            <a:r>
              <a:rPr lang="en-US" altLang="ja-JP" sz="2400" baseline="30000" dirty="0" smtClean="0"/>
              <a:t>15</a:t>
            </a:r>
            <a:r>
              <a:rPr lang="en-US" altLang="ja-JP" sz="2400" dirty="0" smtClean="0"/>
              <a:t>flops</a:t>
            </a:r>
            <a:endParaRPr lang="en-US" altLang="ja-JP" sz="2400" dirty="0" smtClean="0"/>
          </a:p>
        </p:txBody>
      </p:sp>
      <p:sp>
        <p:nvSpPr>
          <p:cNvPr id="31" name="正方形/長方形 30"/>
          <p:cNvSpPr/>
          <p:nvPr/>
        </p:nvSpPr>
        <p:spPr>
          <a:xfrm>
            <a:off x="6929454" y="1623069"/>
            <a:ext cx="2000264" cy="348640"/>
          </a:xfrm>
          <a:prstGeom prst="rect">
            <a:avLst/>
          </a:prstGeom>
          <a:solidFill>
            <a:srgbClr val="00B0F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2.4?×</a:t>
            </a:r>
            <a:r>
              <a:rPr lang="en-US" altLang="ja-JP" sz="2000" dirty="0" smtClean="0"/>
              <a:t>10</a:t>
            </a:r>
            <a:r>
              <a:rPr lang="en-US" altLang="ja-JP" sz="2000" baseline="30000" dirty="0" smtClean="0"/>
              <a:t>14</a:t>
            </a:r>
            <a:r>
              <a:rPr lang="en-US" altLang="ja-JP" sz="2000" dirty="0" smtClean="0"/>
              <a:t>flops</a:t>
            </a:r>
            <a:endParaRPr lang="en-US" altLang="ja-JP" sz="2000" dirty="0" smtClean="0"/>
          </a:p>
        </p:txBody>
      </p:sp>
      <p:sp>
        <p:nvSpPr>
          <p:cNvPr id="32" name="正方形/長方形 31"/>
          <p:cNvSpPr/>
          <p:nvPr/>
        </p:nvSpPr>
        <p:spPr>
          <a:xfrm>
            <a:off x="3857620" y="2786058"/>
            <a:ext cx="2500330" cy="357190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1.3×10</a:t>
            </a:r>
            <a:r>
              <a:rPr lang="en-US" altLang="ja-JP" sz="2400" baseline="30000" dirty="0" smtClean="0"/>
              <a:t>13</a:t>
            </a:r>
            <a:r>
              <a:rPr lang="en-US" altLang="ja-JP" sz="2400" dirty="0" smtClean="0"/>
              <a:t> Byte</a:t>
            </a:r>
            <a:endParaRPr kumimoji="1" lang="ja-JP" altLang="en-US" sz="2400" dirty="0"/>
          </a:p>
        </p:txBody>
      </p:sp>
      <p:sp>
        <p:nvSpPr>
          <p:cNvPr id="33" name="正方形/長方形 32"/>
          <p:cNvSpPr/>
          <p:nvPr/>
        </p:nvSpPr>
        <p:spPr>
          <a:xfrm>
            <a:off x="3857620" y="3500438"/>
            <a:ext cx="5072098" cy="500066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/>
              <a:t>7.6×10</a:t>
            </a:r>
            <a:r>
              <a:rPr lang="en-US" altLang="ja-JP" sz="2400" baseline="30000" dirty="0" smtClean="0"/>
              <a:t>13</a:t>
            </a:r>
            <a:r>
              <a:rPr lang="en-US" altLang="ja-JP" sz="2400" dirty="0" smtClean="0"/>
              <a:t> Byte</a:t>
            </a:r>
            <a:endParaRPr lang="ja-JP" altLang="en-US" sz="2400" dirty="0" smtClean="0"/>
          </a:p>
        </p:txBody>
      </p:sp>
      <p:sp>
        <p:nvSpPr>
          <p:cNvPr id="34" name="左右矢印 33"/>
          <p:cNvSpPr/>
          <p:nvPr/>
        </p:nvSpPr>
        <p:spPr>
          <a:xfrm>
            <a:off x="4143372" y="4071942"/>
            <a:ext cx="4500594" cy="428628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3857620" y="5214950"/>
            <a:ext cx="5000660" cy="5715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7.0? ×10</a:t>
            </a:r>
            <a:r>
              <a:rPr lang="en-US" altLang="ja-JP" sz="2800" baseline="30000" dirty="0" smtClean="0">
                <a:solidFill>
                  <a:schemeClr val="tx1"/>
                </a:solidFill>
              </a:rPr>
              <a:t>15</a:t>
            </a:r>
            <a:r>
              <a:rPr lang="en-US" altLang="ja-JP" sz="2800" dirty="0" smtClean="0">
                <a:solidFill>
                  <a:schemeClr val="tx1"/>
                </a:solidFill>
              </a:rPr>
              <a:t> Byte</a:t>
            </a:r>
            <a:endParaRPr lang="ja-JP" altLang="en-US" sz="2800" dirty="0" smtClean="0">
              <a:solidFill>
                <a:schemeClr val="tx1"/>
              </a:solidFill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3929058" y="6143644"/>
            <a:ext cx="292895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/>
              <a:t>Disks</a:t>
            </a:r>
            <a:endParaRPr kumimoji="1" lang="ja-JP" altLang="en-US" sz="2800" dirty="0"/>
          </a:p>
        </p:txBody>
      </p:sp>
      <p:sp>
        <p:nvSpPr>
          <p:cNvPr id="37" name="正方形/長方形 36"/>
          <p:cNvSpPr/>
          <p:nvPr/>
        </p:nvSpPr>
        <p:spPr>
          <a:xfrm>
            <a:off x="5143504" y="4071942"/>
            <a:ext cx="257176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1.4×10</a:t>
            </a:r>
            <a:r>
              <a:rPr lang="en-US" altLang="ja-JP" sz="2400" baseline="30000" dirty="0" smtClean="0">
                <a:solidFill>
                  <a:schemeClr val="tx1"/>
                </a:solidFill>
              </a:rPr>
              <a:t>13</a:t>
            </a:r>
            <a:r>
              <a:rPr lang="en-US" altLang="ja-JP" sz="2400" dirty="0" smtClean="0">
                <a:solidFill>
                  <a:schemeClr val="tx1"/>
                </a:solidFill>
              </a:rPr>
              <a:t> Byte/s</a:t>
            </a:r>
            <a:endParaRPr lang="ja-JP" altLang="en-US" sz="2400" dirty="0" smtClean="0">
              <a:solidFill>
                <a:schemeClr val="tx1"/>
              </a:solidFill>
            </a:endParaRPr>
          </a:p>
        </p:txBody>
      </p:sp>
      <p:cxnSp>
        <p:nvCxnSpPr>
          <p:cNvPr id="42" name="直線矢印コネクタ 41"/>
          <p:cNvCxnSpPr/>
          <p:nvPr/>
        </p:nvCxnSpPr>
        <p:spPr>
          <a:xfrm rot="5400000">
            <a:off x="3751257" y="3321049"/>
            <a:ext cx="642942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rot="5400000">
            <a:off x="2751125" y="5106999"/>
            <a:ext cx="2357454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rot="5400000">
            <a:off x="3323026" y="4535098"/>
            <a:ext cx="1500198" cy="238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4235053" y="2285992"/>
            <a:ext cx="22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6.1×10</a:t>
            </a:r>
            <a:r>
              <a:rPr lang="en-US" altLang="ja-JP" sz="2400" baseline="30000" dirty="0" smtClean="0"/>
              <a:t>14</a:t>
            </a:r>
            <a:r>
              <a:rPr lang="en-US" altLang="ja-JP" sz="2400" dirty="0" smtClean="0"/>
              <a:t> Byte/s</a:t>
            </a:r>
            <a:endParaRPr lang="ja-JP" altLang="en-US" sz="2400" dirty="0" smtClean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221117" y="3038773"/>
            <a:ext cx="22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3.4×10</a:t>
            </a:r>
            <a:r>
              <a:rPr lang="en-US" altLang="ja-JP" sz="2400" baseline="30000" dirty="0" smtClean="0"/>
              <a:t>13</a:t>
            </a:r>
            <a:r>
              <a:rPr lang="en-US" altLang="ja-JP" sz="2400" dirty="0" smtClean="0"/>
              <a:t> Byte/s</a:t>
            </a:r>
            <a:endParaRPr lang="ja-JP" altLang="en-US" sz="2400" dirty="0" smtClean="0"/>
          </a:p>
        </p:txBody>
      </p:sp>
      <p:cxnSp>
        <p:nvCxnSpPr>
          <p:cNvPr id="50" name="直線矢印コネクタ 49"/>
          <p:cNvCxnSpPr/>
          <p:nvPr/>
        </p:nvCxnSpPr>
        <p:spPr>
          <a:xfrm rot="10800000">
            <a:off x="2000234" y="3000372"/>
            <a:ext cx="428627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rot="10800000">
            <a:off x="2000234" y="3214686"/>
            <a:ext cx="428627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4098485" y="4824723"/>
            <a:ext cx="22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6.6×10</a:t>
            </a:r>
            <a:r>
              <a:rPr lang="en-US" altLang="ja-JP" sz="2400" baseline="30000" dirty="0" smtClean="0"/>
              <a:t>11</a:t>
            </a:r>
            <a:r>
              <a:rPr lang="en-US" altLang="ja-JP" sz="2400" dirty="0" smtClean="0"/>
              <a:t> Byte/s</a:t>
            </a:r>
            <a:endParaRPr lang="ja-JP" altLang="en-US" sz="2400" dirty="0" smtClean="0"/>
          </a:p>
        </p:txBody>
      </p:sp>
      <p:cxnSp>
        <p:nvCxnSpPr>
          <p:cNvPr id="54" name="直線矢印コネクタ 53"/>
          <p:cNvCxnSpPr/>
          <p:nvPr/>
        </p:nvCxnSpPr>
        <p:spPr>
          <a:xfrm rot="5400000">
            <a:off x="8358214" y="3143248"/>
            <a:ext cx="857256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6831251" y="3039343"/>
            <a:ext cx="2027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1×10</a:t>
            </a:r>
            <a:r>
              <a:rPr lang="en-US" altLang="ja-JP" sz="2400" baseline="30000" dirty="0" smtClean="0"/>
              <a:t>14</a:t>
            </a:r>
            <a:r>
              <a:rPr lang="en-US" altLang="ja-JP" sz="2400" dirty="0" smtClean="0"/>
              <a:t> Byte/s</a:t>
            </a:r>
            <a:endParaRPr lang="ja-JP" altLang="en-US" sz="2400" dirty="0" smtClean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572000" y="476672"/>
            <a:ext cx="1026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/>
              <a:t>GPU</a:t>
            </a:r>
            <a:endParaRPr kumimoji="1" lang="ja-JP" altLang="en-US" sz="3600" b="1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7358082" y="976738"/>
            <a:ext cx="974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b="1" dirty="0" smtClean="0"/>
              <a:t>C</a:t>
            </a:r>
            <a:r>
              <a:rPr kumimoji="1" lang="en-US" altLang="ja-JP" sz="3600" b="1" dirty="0" smtClean="0"/>
              <a:t>PU</a:t>
            </a:r>
            <a:endParaRPr kumimoji="1" lang="ja-JP" altLang="en-US" sz="3600" b="1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2786050" y="2598003"/>
            <a:ext cx="1071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1" dirty="0" smtClean="0"/>
              <a:t>GPU</a:t>
            </a:r>
            <a:r>
              <a:rPr kumimoji="1" lang="ja-JP" altLang="en-US" sz="2400" b="1" dirty="0" smtClean="0"/>
              <a:t>の</a:t>
            </a:r>
            <a:r>
              <a:rPr lang="ja-JP" altLang="en-US" sz="2400" b="1" dirty="0" smtClean="0"/>
              <a:t>メモリ</a:t>
            </a:r>
            <a:endParaRPr kumimoji="1" lang="ja-JP" altLang="en-US" sz="2400" b="1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2786050" y="3373939"/>
            <a:ext cx="1143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000" b="1" dirty="0" smtClean="0"/>
              <a:t>ホストの</a:t>
            </a:r>
            <a:endParaRPr kumimoji="1" lang="en-US" altLang="ja-JP" sz="2000" b="1" dirty="0" smtClean="0"/>
          </a:p>
          <a:p>
            <a:pPr algn="r"/>
            <a:r>
              <a:rPr lang="ja-JP" altLang="en-US" sz="2400" b="1" dirty="0" smtClean="0"/>
              <a:t>メモリ</a:t>
            </a:r>
            <a:endParaRPr kumimoji="1" lang="ja-JP" altLang="en-US" sz="2400" b="1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2857488" y="5253351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1" dirty="0" smtClean="0"/>
              <a:t>SSD</a:t>
            </a:r>
            <a:endParaRPr kumimoji="1" lang="ja-JP" altLang="en-US" sz="2400" b="1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2928926" y="6143644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1" dirty="0" smtClean="0"/>
              <a:t>DISK</a:t>
            </a:r>
            <a:endParaRPr kumimoji="1" lang="ja-JP" altLang="en-US" sz="2400" b="1" dirty="0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000760" y="4467533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400" b="1" dirty="0" smtClean="0"/>
              <a:t>通信</a:t>
            </a:r>
            <a:endParaRPr kumimoji="1" lang="ja-JP" altLang="en-US" sz="2400" b="1" dirty="0"/>
          </a:p>
        </p:txBody>
      </p:sp>
      <p:graphicFrame>
        <p:nvGraphicFramePr>
          <p:cNvPr id="56" name="図表 55"/>
          <p:cNvGraphicFramePr/>
          <p:nvPr/>
        </p:nvGraphicFramePr>
        <p:xfrm>
          <a:off x="7236296" y="1916832"/>
          <a:ext cx="1751856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0" name="図表 59"/>
          <p:cNvGraphicFramePr/>
          <p:nvPr/>
        </p:nvGraphicFramePr>
        <p:xfrm>
          <a:off x="3635896" y="1340768"/>
          <a:ext cx="2880320" cy="102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39" name="直線矢印コネクタ 38"/>
          <p:cNvCxnSpPr/>
          <p:nvPr/>
        </p:nvCxnSpPr>
        <p:spPr>
          <a:xfrm rot="5400000">
            <a:off x="3750463" y="2536025"/>
            <a:ext cx="642942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正方形/長方形 60"/>
          <p:cNvSpPr/>
          <p:nvPr/>
        </p:nvSpPr>
        <p:spPr>
          <a:xfrm>
            <a:off x="2915816" y="548680"/>
            <a:ext cx="7704856" cy="648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96908"/>
          </a:xfrm>
        </p:spPr>
        <p:txBody>
          <a:bodyPr>
            <a:normAutofit fontScale="90000"/>
          </a:bodyPr>
          <a:lstStyle/>
          <a:p>
            <a:r>
              <a:rPr kumimoji="1" lang="en-US" altLang="ja-JP" sz="4000" dirty="0" smtClean="0"/>
              <a:t>TSUBAME 2.0 </a:t>
            </a:r>
            <a:r>
              <a:rPr kumimoji="1" lang="ja-JP" altLang="en-US" sz="4000" dirty="0" smtClean="0"/>
              <a:t>メモリヒエラルキ</a:t>
            </a:r>
            <a:r>
              <a:rPr kumimoji="1" lang="en-US" altLang="ja-JP" sz="4000" dirty="0" smtClean="0"/>
              <a:t>(</a:t>
            </a:r>
            <a:r>
              <a:rPr kumimoji="1" lang="ja-JP" altLang="en-US" sz="4000" dirty="0" smtClean="0"/>
              <a:t>一部推測</a:t>
            </a:r>
            <a:r>
              <a:rPr kumimoji="1" lang="en-US" altLang="ja-JP" sz="4000" dirty="0" smtClean="0"/>
              <a:t>)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アーキテクトたちの努力のおかげで、今日ではすばらしい</a:t>
            </a:r>
            <a:r>
              <a:rPr lang="ja-JP" altLang="en-US" dirty="0" smtClean="0"/>
              <a:t>演算</a:t>
            </a:r>
            <a:r>
              <a:rPr kumimoji="1" lang="ja-JP" altLang="en-US" dirty="0" smtClean="0"/>
              <a:t>性能・莫大なメモリを持った計算機が使えるようになった。</a:t>
            </a:r>
            <a:endParaRPr kumimoji="1" lang="en-US" altLang="ja-JP" dirty="0" smtClean="0"/>
          </a:p>
          <a:p>
            <a:r>
              <a:rPr lang="ja-JP" altLang="en-US" dirty="0" smtClean="0"/>
              <a:t>だが</a:t>
            </a:r>
            <a:r>
              <a:rPr lang="ja-JP" altLang="en-US" dirty="0" smtClean="0"/>
              <a:t>、その代償も大きかった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95536" y="6093296"/>
            <a:ext cx="3499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最大</a:t>
            </a:r>
            <a:r>
              <a:rPr lang="en-US" altLang="ja-JP" dirty="0" smtClean="0"/>
              <a:t>1769’4720</a:t>
            </a:r>
            <a:r>
              <a:rPr lang="ja-JP" altLang="en-US" dirty="0" smtClean="0"/>
              <a:t>スレッドを同時実行</a:t>
            </a:r>
            <a:endParaRPr lang="ja-JP" altLang="en-US" dirty="0"/>
          </a:p>
        </p:txBody>
      </p:sp>
      <p:pic>
        <p:nvPicPr>
          <p:cNvPr id="6" name="コンテンツ プレースホルダ 3" descr="IMG_08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789040"/>
            <a:ext cx="3384376" cy="2256251"/>
          </a:xfrm>
          <a:prstGeom prst="rect">
            <a:avLst/>
          </a:prstGeom>
        </p:spPr>
      </p:pic>
      <p:graphicFrame>
        <p:nvGraphicFramePr>
          <p:cNvPr id="7" name="図表 6"/>
          <p:cNvGraphicFramePr/>
          <p:nvPr/>
        </p:nvGraphicFramePr>
        <p:xfrm>
          <a:off x="4139952" y="3573016"/>
          <a:ext cx="4488160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5940152" y="3563724"/>
            <a:ext cx="94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Register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69850" y="3923764"/>
            <a:ext cx="1694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Shared Memory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どのような計算をしたいのか？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306896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解きたい偏微分方程式があって、それを数値アルゴリズムに変換して解く。</a:t>
            </a:r>
            <a:endParaRPr kumimoji="1" lang="en-US" altLang="ja-JP" dirty="0" smtClean="0"/>
          </a:p>
          <a:p>
            <a:r>
              <a:rPr lang="ja-JP" altLang="en-US" dirty="0" smtClean="0"/>
              <a:t>最大</a:t>
            </a:r>
            <a:r>
              <a:rPr lang="ja-JP" altLang="en-US" dirty="0" smtClean="0"/>
              <a:t>フロー</a:t>
            </a:r>
            <a:r>
              <a:rPr lang="en-US" altLang="ja-JP" dirty="0" smtClean="0"/>
              <a:t>(</a:t>
            </a:r>
            <a:r>
              <a:rPr lang="ja-JP" altLang="en-US" dirty="0" smtClean="0"/>
              <a:t>解きたい問題</a:t>
            </a:r>
            <a:r>
              <a:rPr lang="en-US" altLang="ja-JP" dirty="0" smtClean="0"/>
              <a:t>)</a:t>
            </a:r>
            <a:r>
              <a:rPr lang="ja-JP" altLang="en-US" dirty="0" smtClean="0"/>
              <a:t>に対しフォードファルカーソン法・エドモンドカープ法など</a:t>
            </a:r>
            <a:r>
              <a:rPr lang="en-US" altLang="ja-JP" dirty="0" smtClean="0"/>
              <a:t>(</a:t>
            </a:r>
            <a:r>
              <a:rPr lang="ja-JP" altLang="en-US" dirty="0" smtClean="0"/>
              <a:t>アルゴリズム</a:t>
            </a:r>
            <a:r>
              <a:rPr lang="en-US" altLang="ja-JP" dirty="0" smtClean="0"/>
              <a:t>)</a:t>
            </a:r>
            <a:r>
              <a:rPr lang="ja-JP" altLang="en-US" dirty="0" smtClean="0"/>
              <a:t>があるようなもの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5148064" y="1340768"/>
            <a:ext cx="1645920" cy="1131490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" name="Picture 6" descr="http://www.kiriya-chem.co.jp/q&amp;a/image/glas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428736"/>
            <a:ext cx="1290236" cy="1719239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340768"/>
            <a:ext cx="1357322" cy="159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コンテンツ プレースホルダ 7" descr="ppd-jet-1.tif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1285861"/>
            <a:ext cx="1871625" cy="185839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076626" y="2555214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一般相対性理論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（時空・座標）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59464" y="307181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dirty="0" smtClean="0"/>
              <a:t>磁気</a:t>
            </a:r>
            <a:r>
              <a:rPr kumimoji="1" lang="ja-JP" altLang="en-US" dirty="0" smtClean="0"/>
              <a:t>流体力学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（プラズマ）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85786" y="3202544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流体力学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（気体・液体）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92023" y="2989206"/>
            <a:ext cx="1915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輻射輸送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（光の放出・反射・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吸収・伝搬）</a:t>
            </a:r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偏微分方程式の陽解法とは？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流体などを、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次元配列で表す。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偏微分方程式を「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次元、実数セルオートマトンのルール」に変換する。</a:t>
            </a:r>
            <a:endParaRPr kumimoji="1" lang="en-US" altLang="ja-JP" dirty="0" smtClean="0"/>
          </a:p>
          <a:p>
            <a:r>
              <a:rPr lang="ja-JP" altLang="en-US" dirty="0" smtClean="0"/>
              <a:t>世代</a:t>
            </a:r>
            <a:r>
              <a:rPr lang="ja-JP" altLang="en-US" dirty="0" smtClean="0"/>
              <a:t>を進めていく。</a:t>
            </a:r>
            <a:endParaRPr lang="en-US" altLang="ja-JP" dirty="0" smtClean="0"/>
          </a:p>
          <a:p>
            <a:r>
              <a:rPr kumimoji="1" lang="ja-JP" altLang="en-US" dirty="0" smtClean="0"/>
              <a:t>各セルの次世代の状態は、前の世代の近所のセルの状態から決まる。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どんな方程式を解きたいのか？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r>
              <a:rPr kumimoji="1" lang="ja-JP" altLang="en-US" dirty="0" smtClean="0"/>
              <a:t>たとえば、一般相対性理論の方程式である　アインシュタイン方程式は・・・</a:t>
            </a:r>
            <a:endParaRPr kumimoji="1" lang="ja-JP" altLang="en-US" dirty="0"/>
          </a:p>
        </p:txBody>
      </p:sp>
      <p:pic>
        <p:nvPicPr>
          <p:cNvPr id="4" name="図 3" descr="einstein-eq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902571"/>
            <a:ext cx="2066925" cy="390525"/>
          </a:xfrm>
          <a:prstGeom prst="rect">
            <a:avLst/>
          </a:prstGeom>
        </p:spPr>
      </p:pic>
      <p:pic>
        <p:nvPicPr>
          <p:cNvPr id="5" name="図 4" descr="einstein_tong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4077072"/>
            <a:ext cx="1600200" cy="2084832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6516216" y="3140968"/>
            <a:ext cx="2232248" cy="720080"/>
          </a:xfrm>
          <a:prstGeom prst="wedgeRoundRectCallout">
            <a:avLst>
              <a:gd name="adj1" fmla="val -10869"/>
              <a:gd name="adj2" fmla="val 10025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ね、簡単でしょう？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どんなアルゴリズムで解くのか？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1"/>
            <a:ext cx="4186808" cy="1756792"/>
          </a:xfrm>
        </p:spPr>
        <p:txBody>
          <a:bodyPr/>
          <a:lstStyle/>
          <a:p>
            <a:r>
              <a:rPr kumimoji="1" lang="ja-JP" altLang="en-US" dirty="0" smtClean="0"/>
              <a:t>アインシュタイン方程式を解くための</a:t>
            </a:r>
            <a:r>
              <a:rPr kumimoji="1" lang="en-US" altLang="ja-JP" dirty="0" smtClean="0"/>
              <a:t>BSSN</a:t>
            </a:r>
            <a:r>
              <a:rPr kumimoji="1" lang="ja-JP" altLang="en-US" dirty="0" smtClean="0"/>
              <a:t>法は・・・</a:t>
            </a:r>
            <a:endParaRPr kumimoji="1" lang="ja-JP" altLang="en-US" dirty="0"/>
          </a:p>
        </p:txBody>
      </p:sp>
      <p:pic>
        <p:nvPicPr>
          <p:cNvPr id="4" name="図 3" descr="BSSN-1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861048"/>
            <a:ext cx="2247900" cy="2181225"/>
          </a:xfrm>
          <a:prstGeom prst="rect">
            <a:avLst/>
          </a:prstGeom>
        </p:spPr>
      </p:pic>
      <p:pic>
        <p:nvPicPr>
          <p:cNvPr id="5" name="図 4" descr="BSSN-2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340768"/>
            <a:ext cx="3635896" cy="479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どんなコードで解くのか？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もっと美しく書けないのか？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5400" dirty="0" smtClean="0">
                <a:solidFill>
                  <a:srgbClr val="FF0000"/>
                </a:solidFill>
              </a:rPr>
              <a:t>たぶん、可能</a:t>
            </a:r>
            <a:endParaRPr kumimoji="1" lang="en-US" altLang="ja-JP" sz="5400" dirty="0" smtClean="0">
              <a:solidFill>
                <a:srgbClr val="FF0000"/>
              </a:solidFill>
            </a:endParaRPr>
          </a:p>
          <a:p>
            <a:endParaRPr lang="en-US" altLang="ja-JP" sz="4400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/>
              <a:t>ベクトルやテンソルをクラスとして定義すれば</a:t>
            </a:r>
            <a:endParaRPr kumimoji="1" lang="en-US" altLang="ja-JP" dirty="0" smtClean="0"/>
          </a:p>
          <a:p>
            <a:r>
              <a:rPr kumimoji="1" lang="ja-JP" altLang="en-US" dirty="0" smtClean="0"/>
              <a:t>演算子オーバーロードとか使えば</a:t>
            </a:r>
            <a:endParaRPr kumimoji="1" lang="en-US" altLang="ja-JP" dirty="0" smtClean="0"/>
          </a:p>
          <a:p>
            <a:r>
              <a:rPr kumimoji="1" lang="ja-JP" altLang="en-US" dirty="0" smtClean="0"/>
              <a:t>テンプレートとか使えば</a:t>
            </a:r>
            <a:endParaRPr kumimoji="1" lang="en-US" altLang="ja-JP" dirty="0" smtClean="0"/>
          </a:p>
          <a:p>
            <a:r>
              <a:rPr lang="ja-JP" altLang="en-US" dirty="0" smtClean="0"/>
              <a:t>エクスプレッション・テンプレートとか使えば</a:t>
            </a:r>
            <a:endParaRPr kumimoji="1" lang="en-US" altLang="ja-JP" dirty="0" smtClean="0"/>
          </a:p>
          <a:p>
            <a:pPr>
              <a:buNone/>
            </a:pP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7200" dirty="0" smtClean="0"/>
              <a:t>問題</a:t>
            </a:r>
            <a:endParaRPr kumimoji="1" lang="ja-JP" altLang="en-US" sz="7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ja-JP" altLang="en-US" dirty="0" smtClean="0"/>
              <a:t>コードを書くのは一回きりではない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よいアルゴリズムを探すために試行錯誤したい</a:t>
            </a:r>
            <a:endParaRPr kumimoji="1" lang="en-US" altLang="ja-JP" dirty="0" smtClean="0"/>
          </a:p>
          <a:p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次元セル配列</a:t>
            </a:r>
            <a:r>
              <a:rPr lang="ja-JP" altLang="en-US" dirty="0" smtClean="0"/>
              <a:t>のメモリへの格納順序とか変えたくなるかもしれない</a:t>
            </a:r>
            <a:endParaRPr lang="en-US" altLang="ja-JP" dirty="0" smtClean="0"/>
          </a:p>
          <a:p>
            <a:r>
              <a:rPr kumimoji="1" lang="ja-JP" altLang="en-US" dirty="0" smtClean="0"/>
              <a:t>アーキテクチャが変わって</a:t>
            </a:r>
            <a:r>
              <a:rPr kumimoji="1" lang="en-US" altLang="ja-JP" dirty="0" smtClean="0"/>
              <a:t>SSE</a:t>
            </a:r>
            <a:r>
              <a:rPr kumimoji="1" lang="ja-JP" altLang="en-US" dirty="0" err="1" smtClean="0"/>
              <a:t>だの</a:t>
            </a:r>
            <a:r>
              <a:rPr kumimoji="1" lang="en-US" altLang="ja-JP" dirty="0" smtClean="0"/>
              <a:t>CUDA</a:t>
            </a:r>
            <a:r>
              <a:rPr kumimoji="1" lang="ja-JP" altLang="en-US" dirty="0" err="1" smtClean="0"/>
              <a:t>だの</a:t>
            </a:r>
            <a:r>
              <a:rPr kumimoji="1" lang="ja-JP" altLang="en-US" dirty="0" smtClean="0"/>
              <a:t>使いたくなるかもしれない</a:t>
            </a:r>
            <a:endParaRPr kumimoji="1" lang="en-US" altLang="ja-JP" dirty="0" smtClean="0"/>
          </a:p>
          <a:p>
            <a:r>
              <a:rPr lang="ja-JP" altLang="en-US" dirty="0" smtClean="0"/>
              <a:t>分散型計算機つかうには</a:t>
            </a:r>
            <a:r>
              <a:rPr lang="en-US" altLang="ja-JP" dirty="0" smtClean="0"/>
              <a:t>MPI</a:t>
            </a:r>
            <a:r>
              <a:rPr lang="ja-JP" altLang="en-US" dirty="0" smtClean="0"/>
              <a:t>通信なども必要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　　上のうちどれか１つの変更をとっても、コードのかなりの部分から必要個所を探して修正が必要（つらい・・・）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2655168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モジュー</a:t>
            </a:r>
            <a:r>
              <a:rPr lang="ja-JP" altLang="en-US" dirty="0" smtClean="0"/>
              <a:t>ル化されていて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移植</a:t>
            </a:r>
            <a:r>
              <a:rPr lang="ja-JP" altLang="en-US" dirty="0" smtClean="0"/>
              <a:t>が楽で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ちゃんと速度も出るコードを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美しく書けないのか？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>
            <a:normAutofit/>
          </a:bodyPr>
          <a:lstStyle/>
          <a:p>
            <a:r>
              <a:rPr lang="ja-JP" altLang="en-US" sz="4400" dirty="0" smtClean="0">
                <a:solidFill>
                  <a:srgbClr val="FF0000"/>
                </a:solidFill>
              </a:rPr>
              <a:t>絶望的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Monadius</a:t>
            </a:r>
            <a:r>
              <a:rPr kumimoji="1" lang="ja-JP" altLang="en-US" dirty="0" smtClean="0"/>
              <a:t>の作者です</a:t>
            </a:r>
            <a:endParaRPr kumimoji="1" lang="ja-JP" altLang="en-US" dirty="0"/>
          </a:p>
        </p:txBody>
      </p:sp>
      <p:pic>
        <p:nvPicPr>
          <p:cNvPr id="4" name="コンテンツ プレースホルダ 3" descr="Muranushi-ISM-Hikkake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0373" y="2065687"/>
            <a:ext cx="4583254" cy="35949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2996952"/>
            <a:ext cx="3322712" cy="2697163"/>
          </a:xfrm>
        </p:spPr>
        <p:txBody>
          <a:bodyPr/>
          <a:lstStyle/>
          <a:p>
            <a:pPr>
              <a:buNone/>
            </a:pPr>
            <a:r>
              <a:rPr kumimoji="1" lang="ja-JP" altLang="en-US" dirty="0" smtClean="0"/>
              <a:t>　人間がコードを書くのに必要な知識のバイト数</a:t>
            </a:r>
            <a:endParaRPr kumimoji="1" lang="ja-JP" altLang="en-US" dirty="0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half" idx="2"/>
          </p:nvPr>
        </p:nvSpPr>
        <p:spPr>
          <a:xfrm>
            <a:off x="4777680" y="3429000"/>
            <a:ext cx="4042792" cy="2697163"/>
          </a:xfrm>
        </p:spPr>
        <p:txBody>
          <a:bodyPr/>
          <a:lstStyle/>
          <a:p>
            <a:pPr>
              <a:buNone/>
            </a:pPr>
            <a:r>
              <a:rPr kumimoji="1" lang="ja-JP" altLang="en-US" dirty="0" smtClean="0"/>
              <a:t>実際のコードのバイト数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39952" y="334828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&lt;&lt;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いわばこんな風になっている</a:t>
            </a:r>
            <a:endParaRPr kumimoji="1" lang="ja-JP" altLang="en-US" dirty="0"/>
          </a:p>
        </p:txBody>
      </p:sp>
      <p:pic>
        <p:nvPicPr>
          <p:cNvPr id="5" name="コンテンツ プレースホルダ 4" descr="Codegen-before.tif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556792"/>
            <a:ext cx="5838115" cy="2160240"/>
          </a:xfrm>
        </p:spPr>
      </p:pic>
      <p:pic>
        <p:nvPicPr>
          <p:cNvPr id="6" name="コンテンツ プレースホルダ 5" descr="codegen-after.tif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907704" y="4941168"/>
            <a:ext cx="5544616" cy="1396524"/>
          </a:xfrm>
        </p:spPr>
      </p:pic>
      <p:sp>
        <p:nvSpPr>
          <p:cNvPr id="7" name="テキスト ボックス 6"/>
          <p:cNvSpPr txBox="1"/>
          <p:nvPr/>
        </p:nvSpPr>
        <p:spPr>
          <a:xfrm>
            <a:off x="3923928" y="1700808"/>
            <a:ext cx="44644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プログラムの総行数は、部品ごとの知識量の積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987824" y="4510861"/>
            <a:ext cx="44644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プログラムを書くのに必要な知識を個別に与えさえすれば、コードが生成される</a:t>
            </a:r>
            <a:endParaRPr kumimoji="1" lang="ja-JP" altLang="en-US" dirty="0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609600" y="35821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それをこんな風にしたい！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15816" y="3140968"/>
            <a:ext cx="54726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方程式の数、積分法や補間法の次数、ベクトルの要素数、ハードウェアを複数使う場合はその数・・・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シミュレーションを行うのに必要な、代数構造、物理的方程式を解くためのアルゴリズム、時間積分法、空間補間法、最適化技術、ハードウェアの知識などを、</a:t>
            </a:r>
            <a:r>
              <a:rPr lang="ja-JP" altLang="en-US" b="1" dirty="0" smtClean="0"/>
              <a:t>モジュラーで、自由に再利用・組み合わせできる形</a:t>
            </a:r>
            <a:r>
              <a:rPr lang="ja-JP" altLang="en-US" dirty="0" smtClean="0"/>
              <a:t>で表現できるような言語を作りたい。</a:t>
            </a:r>
            <a:endParaRPr lang="en-US" altLang="ja-JP" dirty="0" smtClean="0"/>
          </a:p>
          <a:p>
            <a:r>
              <a:rPr lang="ja-JP" altLang="en-US" dirty="0" smtClean="0"/>
              <a:t>偏微分方程式の陽解法に限定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Paraiso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ja-JP" altLang="en-US" dirty="0" smtClean="0"/>
              <a:t>　数式処理システム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＋</a:t>
            </a:r>
            <a:r>
              <a:rPr lang="en-US" altLang="ja-JP" dirty="0" smtClean="0"/>
              <a:t>3</a:t>
            </a:r>
            <a:r>
              <a:rPr lang="ja-JP" altLang="en-US" dirty="0" smtClean="0"/>
              <a:t>次元、実数</a:t>
            </a:r>
            <a:r>
              <a:rPr lang="ja-JP" altLang="en-US" dirty="0" smtClean="0"/>
              <a:t>セルオートマトンのコードジェネレータ 　</a:t>
            </a:r>
            <a:r>
              <a:rPr lang="en-US" altLang="ja-JP" dirty="0" smtClean="0"/>
              <a:t>for Distributed, Accelerated Machines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Virtual Vector Machine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ja-JP" altLang="en-US" dirty="0" smtClean="0"/>
              <a:t>実数セルオートマトンに対応する仮想マシン</a:t>
            </a:r>
            <a:endParaRPr lang="en-US" altLang="ja-JP" dirty="0" smtClean="0"/>
          </a:p>
          <a:p>
            <a:r>
              <a:rPr kumimoji="1" lang="en-US" altLang="ja-JP" dirty="0" smtClean="0"/>
              <a:t>3</a:t>
            </a:r>
            <a:r>
              <a:rPr kumimoji="1" lang="ja-JP" altLang="en-US" dirty="0" smtClean="0"/>
              <a:t>次元配列状にならんだレジスタを持つ</a:t>
            </a:r>
            <a:endParaRPr kumimoji="1" lang="en-US" altLang="ja-JP" dirty="0" smtClean="0"/>
          </a:p>
          <a:p>
            <a:r>
              <a:rPr kumimoji="1" lang="ja-JP" altLang="en-US" dirty="0" smtClean="0"/>
              <a:t>演算命令は基本的に全セルに並列に作用</a:t>
            </a:r>
            <a:endParaRPr kumimoji="1" lang="en-US" altLang="ja-JP" dirty="0" smtClean="0"/>
          </a:p>
          <a:p>
            <a:r>
              <a:rPr lang="ja-JP" altLang="en-US" dirty="0" smtClean="0"/>
              <a:t>隣のセルからロードする命令なども</a:t>
            </a:r>
            <a:endParaRPr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pic>
        <p:nvPicPr>
          <p:cNvPr id="4" name="図 3" descr="vvm-reg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501008"/>
            <a:ext cx="3810000" cy="2743200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>
            <a:off x="539552" y="4725144"/>
            <a:ext cx="4176464" cy="17281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>
                <a:solidFill>
                  <a:schemeClr val="tx1"/>
                </a:solidFill>
              </a:rPr>
              <a:t>実行するための仮想マシンではなく、</a:t>
            </a:r>
            <a:endParaRPr kumimoji="1" lang="en-US" altLang="ja-JP" sz="28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</a:rPr>
              <a:t>データフローグラフを構築するための仮想マシン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disc-eq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3283073" cy="662853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3643306" y="714356"/>
            <a:ext cx="1928826" cy="57150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基礎方程式</a:t>
            </a:r>
            <a:endParaRPr kumimoji="1" lang="ja-JP" altLang="en-US" b="1" dirty="0"/>
          </a:p>
        </p:txBody>
      </p:sp>
      <p:sp>
        <p:nvSpPr>
          <p:cNvPr id="6" name="角丸四角形 5"/>
          <p:cNvSpPr/>
          <p:nvPr/>
        </p:nvSpPr>
        <p:spPr>
          <a:xfrm>
            <a:off x="3643306" y="1928802"/>
            <a:ext cx="1928826" cy="57150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離散化形</a:t>
            </a:r>
            <a:endParaRPr kumimoji="1" lang="ja-JP" altLang="en-US" b="1" dirty="0"/>
          </a:p>
        </p:txBody>
      </p:sp>
      <p:sp>
        <p:nvSpPr>
          <p:cNvPr id="7" name="角丸四角形 6"/>
          <p:cNvSpPr/>
          <p:nvPr/>
        </p:nvSpPr>
        <p:spPr>
          <a:xfrm>
            <a:off x="3571868" y="3393281"/>
            <a:ext cx="2071702" cy="57150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VVM</a:t>
            </a:r>
            <a:r>
              <a:rPr kumimoji="1" lang="ja-JP" altLang="en-US" b="1" dirty="0" smtClean="0"/>
              <a:t>上</a:t>
            </a:r>
            <a:r>
              <a:rPr kumimoji="1" lang="ja-JP" altLang="en-US" b="1" dirty="0" smtClean="0"/>
              <a:t>のコード</a:t>
            </a:r>
            <a:endParaRPr kumimoji="1" lang="ja-JP" altLang="en-US" b="1" dirty="0"/>
          </a:p>
        </p:txBody>
      </p:sp>
      <p:sp>
        <p:nvSpPr>
          <p:cNvPr id="8" name="角丸四角形 7"/>
          <p:cNvSpPr/>
          <p:nvPr/>
        </p:nvSpPr>
        <p:spPr>
          <a:xfrm>
            <a:off x="3428992" y="4857760"/>
            <a:ext cx="2357454" cy="57150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実マシン上の</a:t>
            </a:r>
            <a:r>
              <a:rPr lang="ja-JP" altLang="en-US" b="1" dirty="0" smtClean="0"/>
              <a:t>コード</a:t>
            </a:r>
            <a:endParaRPr kumimoji="1" lang="ja-JP" altLang="en-US" b="1" dirty="0"/>
          </a:p>
        </p:txBody>
      </p:sp>
      <p:sp>
        <p:nvSpPr>
          <p:cNvPr id="9" name="角丸四角形 8"/>
          <p:cNvSpPr/>
          <p:nvPr/>
        </p:nvSpPr>
        <p:spPr>
          <a:xfrm>
            <a:off x="3428992" y="6000768"/>
            <a:ext cx="2357454" cy="57150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 smtClean="0"/>
              <a:t>実マシン上の</a:t>
            </a:r>
            <a:r>
              <a:rPr lang="ja-JP" altLang="en-US" b="1" dirty="0" smtClean="0"/>
              <a:t>実行ファイル</a:t>
            </a:r>
            <a:endParaRPr kumimoji="1" lang="ja-JP" altLang="en-US" b="1" dirty="0"/>
          </a:p>
        </p:txBody>
      </p:sp>
      <p:pic>
        <p:nvPicPr>
          <p:cNvPr id="10" name="図 9" descr="disc-var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2776"/>
            <a:ext cx="2914650" cy="847725"/>
          </a:xfrm>
          <a:prstGeom prst="rect">
            <a:avLst/>
          </a:prstGeom>
        </p:spPr>
      </p:pic>
      <p:pic>
        <p:nvPicPr>
          <p:cNvPr id="11" name="図 10" descr="cont-eq.tif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60648"/>
            <a:ext cx="1857388" cy="634416"/>
          </a:xfrm>
          <a:prstGeom prst="rect">
            <a:avLst/>
          </a:prstGeom>
        </p:spPr>
      </p:pic>
      <p:sp>
        <p:nvSpPr>
          <p:cNvPr id="16" name="線吹き出し 2 (枠付き) 15"/>
          <p:cNvSpPr/>
          <p:nvPr/>
        </p:nvSpPr>
        <p:spPr>
          <a:xfrm>
            <a:off x="-714412" y="214290"/>
            <a:ext cx="3929090" cy="694430"/>
          </a:xfrm>
          <a:prstGeom prst="borderCallout2">
            <a:avLst>
              <a:gd name="adj1" fmla="val 52161"/>
              <a:gd name="adj2" fmla="val 100310"/>
              <a:gd name="adj3" fmla="val 37272"/>
              <a:gd name="adj4" fmla="val 114389"/>
              <a:gd name="adj5" fmla="val 77646"/>
              <a:gd name="adj6" fmla="val 127524"/>
            </a:avLst>
          </a:prstGeom>
          <a:noFill/>
          <a:ln w="5715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線吹き出し 2 (枠付き) 16"/>
          <p:cNvSpPr/>
          <p:nvPr/>
        </p:nvSpPr>
        <p:spPr>
          <a:xfrm>
            <a:off x="-252536" y="1268760"/>
            <a:ext cx="3571900" cy="1857388"/>
          </a:xfrm>
          <a:prstGeom prst="borderCallout2">
            <a:avLst>
              <a:gd name="adj1" fmla="val 25632"/>
              <a:gd name="adj2" fmla="val 100310"/>
              <a:gd name="adj3" fmla="val 28736"/>
              <a:gd name="adj4" fmla="val 106731"/>
              <a:gd name="adj5" fmla="val 42378"/>
              <a:gd name="adj6" fmla="val 113779"/>
            </a:avLst>
          </a:prstGeom>
          <a:noFill/>
          <a:ln w="5715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15008" y="428604"/>
            <a:ext cx="3286148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>
                <a:latin typeface="OCRB" pitchFamily="49" charset="0"/>
              </a:rPr>
              <a:t>d_dt</a:t>
            </a:r>
            <a:r>
              <a:rPr kumimoji="1" lang="en-US" altLang="ja-JP" dirty="0" smtClean="0">
                <a:latin typeface="OCRB" pitchFamily="49" charset="0"/>
              </a:rPr>
              <a:t> (q [</a:t>
            </a:r>
            <a:r>
              <a:rPr kumimoji="1" lang="en-US" altLang="ja-JP" dirty="0" err="1" smtClean="0">
                <a:latin typeface="OCRB" pitchFamily="49" charset="0"/>
              </a:rPr>
              <a:t>i</a:t>
            </a:r>
            <a:r>
              <a:rPr kumimoji="1" lang="en-US" altLang="ja-JP" dirty="0" smtClean="0">
                <a:latin typeface="OCRB" pitchFamily="49" charset="0"/>
              </a:rPr>
              <a:t>]) </a:t>
            </a:r>
            <a:endParaRPr kumimoji="1" lang="en-US" altLang="ja-JP" dirty="0" smtClean="0">
              <a:latin typeface="OCRB" pitchFamily="49" charset="0"/>
            </a:endParaRPr>
          </a:p>
          <a:p>
            <a:r>
              <a:rPr lang="ja-JP" altLang="en-US" dirty="0" smtClean="0">
                <a:latin typeface="OCRB" pitchFamily="49" charset="0"/>
              </a:rPr>
              <a:t>　</a:t>
            </a:r>
            <a:r>
              <a:rPr lang="ja-JP" altLang="en-US" dirty="0" smtClean="0">
                <a:latin typeface="OCRB" pitchFamily="49" charset="0"/>
              </a:rPr>
              <a:t>　</a:t>
            </a:r>
            <a:r>
              <a:rPr kumimoji="1" lang="en-US" altLang="ja-JP" dirty="0" smtClean="0">
                <a:latin typeface="OCRB" pitchFamily="49" charset="0"/>
              </a:rPr>
              <a:t>= </a:t>
            </a:r>
            <a:r>
              <a:rPr kumimoji="1" lang="en-US" altLang="ja-JP" dirty="0" smtClean="0">
                <a:latin typeface="OCRB" pitchFamily="49" charset="0"/>
              </a:rPr>
              <a:t>(a [</a:t>
            </a:r>
            <a:r>
              <a:rPr lang="en-US" altLang="ja-JP" dirty="0" err="1" smtClean="0">
                <a:latin typeface="OCRB" pitchFamily="49" charset="0"/>
              </a:rPr>
              <a:t>i</a:t>
            </a:r>
            <a:r>
              <a:rPr kumimoji="1" lang="en-US" altLang="ja-JP" dirty="0" err="1" smtClean="0">
                <a:latin typeface="OCRB" pitchFamily="49" charset="0"/>
              </a:rPr>
              <a:t>,j</a:t>
            </a:r>
            <a:r>
              <a:rPr kumimoji="1" lang="en-US" altLang="ja-JP" dirty="0" smtClean="0">
                <a:latin typeface="OCRB" pitchFamily="49" charset="0"/>
              </a:rPr>
              <a:t>]) (f [j])</a:t>
            </a:r>
          </a:p>
          <a:p>
            <a:r>
              <a:rPr lang="en-US" altLang="ja-JP" dirty="0" smtClean="0">
                <a:latin typeface="OCRB" pitchFamily="49" charset="0"/>
              </a:rPr>
              <a:t>f [j] </a:t>
            </a:r>
            <a:r>
              <a:rPr lang="en-US" altLang="ja-JP" dirty="0" smtClean="0">
                <a:latin typeface="OCRB" pitchFamily="49" charset="0"/>
              </a:rPr>
              <a:t>= </a:t>
            </a:r>
            <a:r>
              <a:rPr lang="en-US" altLang="ja-JP" dirty="0" smtClean="0">
                <a:latin typeface="OCRB" pitchFamily="49" charset="0"/>
              </a:rPr>
              <a:t>… …</a:t>
            </a:r>
            <a:endParaRPr kumimoji="1" lang="ja-JP" altLang="en-US" dirty="0">
              <a:latin typeface="OCRB" pitchFamily="49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24128" y="3068960"/>
            <a:ext cx="285748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OCRB" pitchFamily="49" charset="0"/>
              </a:rPr>
              <a:t>ld  r2, g2[0,0,0]</a:t>
            </a:r>
          </a:p>
          <a:p>
            <a:r>
              <a:rPr kumimoji="1" lang="en-US" altLang="ja-JP" dirty="0" smtClean="0">
                <a:latin typeface="OCRB" pitchFamily="49" charset="0"/>
              </a:rPr>
              <a:t>ld  r1, g2[0,0,1] </a:t>
            </a:r>
          </a:p>
          <a:p>
            <a:r>
              <a:rPr lang="en-US" altLang="ja-JP" dirty="0" smtClean="0">
                <a:latin typeface="OCRB" pitchFamily="49" charset="0"/>
              </a:rPr>
              <a:t>add r1,r2,r3</a:t>
            </a:r>
            <a:endParaRPr kumimoji="1" lang="en-US" altLang="ja-JP" dirty="0" smtClean="0">
              <a:latin typeface="OCRB" pitchFamily="49" charset="0"/>
            </a:endParaRPr>
          </a:p>
          <a:p>
            <a:r>
              <a:rPr lang="en-US" altLang="ja-JP" dirty="0" err="1" smtClean="0">
                <a:latin typeface="OCRB" pitchFamily="49" charset="0"/>
              </a:rPr>
              <a:t>st</a:t>
            </a:r>
            <a:r>
              <a:rPr lang="en-US" altLang="ja-JP" dirty="0" smtClean="0">
                <a:latin typeface="OCRB" pitchFamily="49" charset="0"/>
              </a:rPr>
              <a:t>  r3,g1</a:t>
            </a:r>
            <a:endParaRPr kumimoji="1" lang="ja-JP" altLang="en-US" dirty="0">
              <a:latin typeface="OCRB" pitchFamily="49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72198" y="4929198"/>
            <a:ext cx="2857488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OCRB" pitchFamily="49" charset="0"/>
              </a:rPr>
              <a:t>*q=</a:t>
            </a:r>
            <a:r>
              <a:rPr kumimoji="1" lang="en-US" altLang="ja-JP" dirty="0" err="1" smtClean="0">
                <a:latin typeface="OCRB" pitchFamily="49" charset="0"/>
              </a:rPr>
              <a:t>cudaMalloc</a:t>
            </a:r>
            <a:r>
              <a:rPr kumimoji="1" lang="en-US" altLang="ja-JP" dirty="0" smtClean="0">
                <a:latin typeface="OCRB" pitchFamily="49" charset="0"/>
              </a:rPr>
              <a:t>(…);</a:t>
            </a:r>
          </a:p>
          <a:p>
            <a:r>
              <a:rPr kumimoji="1" lang="en-US" altLang="ja-JP" dirty="0" smtClean="0">
                <a:latin typeface="OCRB" pitchFamily="49" charset="0"/>
              </a:rPr>
              <a:t>__shared__ </a:t>
            </a:r>
            <a:r>
              <a:rPr kumimoji="1" lang="en-US" altLang="ja-JP" dirty="0" err="1" smtClean="0">
                <a:latin typeface="OCRB" pitchFamily="49" charset="0"/>
              </a:rPr>
              <a:t>a,b</a:t>
            </a:r>
            <a:r>
              <a:rPr kumimoji="1" lang="en-US" altLang="ja-JP" dirty="0" smtClean="0">
                <a:latin typeface="OCRB" pitchFamily="49" charset="0"/>
              </a:rPr>
              <a:t>;</a:t>
            </a:r>
          </a:p>
          <a:p>
            <a:r>
              <a:rPr lang="en-US" altLang="ja-JP" dirty="0" smtClean="0">
                <a:latin typeface="OCRB" pitchFamily="49" charset="0"/>
              </a:rPr>
              <a:t>a=q[</a:t>
            </a:r>
            <a:r>
              <a:rPr lang="en-US" altLang="ja-JP" dirty="0" err="1" smtClean="0">
                <a:latin typeface="OCRB" pitchFamily="49" charset="0"/>
              </a:rPr>
              <a:t>idx</a:t>
            </a:r>
            <a:r>
              <a:rPr lang="en-US" altLang="ja-JP" dirty="0" smtClean="0">
                <a:latin typeface="OCRB" pitchFamily="49" charset="0"/>
              </a:rPr>
              <a:t>]; </a:t>
            </a:r>
          </a:p>
          <a:p>
            <a:r>
              <a:rPr lang="en-US" altLang="ja-JP" dirty="0" smtClean="0">
                <a:latin typeface="OCRB" pitchFamily="49" charset="0"/>
              </a:rPr>
              <a:t>b=q[idx+1];</a:t>
            </a:r>
          </a:p>
          <a:p>
            <a:r>
              <a:rPr kumimoji="1" lang="en-US" altLang="ja-JP" dirty="0" smtClean="0">
                <a:latin typeface="OCRB" pitchFamily="49" charset="0"/>
              </a:rPr>
              <a:t>p[</a:t>
            </a:r>
            <a:r>
              <a:rPr kumimoji="1" lang="en-US" altLang="ja-JP" dirty="0" err="1" smtClean="0">
                <a:latin typeface="OCRB" pitchFamily="49" charset="0"/>
              </a:rPr>
              <a:t>idx</a:t>
            </a:r>
            <a:r>
              <a:rPr kumimoji="1" lang="en-US" altLang="ja-JP" dirty="0" smtClean="0">
                <a:latin typeface="OCRB" pitchFamily="49" charset="0"/>
              </a:rPr>
              <a:t>]=</a:t>
            </a:r>
            <a:r>
              <a:rPr kumimoji="1" lang="en-US" altLang="ja-JP" dirty="0" err="1" smtClean="0">
                <a:latin typeface="OCRB" pitchFamily="49" charset="0"/>
              </a:rPr>
              <a:t>a+b</a:t>
            </a:r>
            <a:r>
              <a:rPr kumimoji="1" lang="en-US" altLang="ja-JP" dirty="0" smtClean="0">
                <a:latin typeface="OCRB" pitchFamily="49" charset="0"/>
              </a:rPr>
              <a:t>;</a:t>
            </a:r>
            <a:endParaRPr kumimoji="1" lang="ja-JP" altLang="en-US" dirty="0">
              <a:latin typeface="OCRB" pitchFamily="49" charset="0"/>
            </a:endParaRPr>
          </a:p>
        </p:txBody>
      </p:sp>
      <p:sp>
        <p:nvSpPr>
          <p:cNvPr id="22" name="下矢印 21"/>
          <p:cNvSpPr/>
          <p:nvPr/>
        </p:nvSpPr>
        <p:spPr>
          <a:xfrm>
            <a:off x="4357686" y="1357298"/>
            <a:ext cx="500066" cy="500066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正方形/長方形 22"/>
          <p:cNvSpPr/>
          <p:nvPr/>
        </p:nvSpPr>
        <p:spPr>
          <a:xfrm>
            <a:off x="3378766" y="1285860"/>
            <a:ext cx="1550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400" b="1" dirty="0" smtClean="0"/>
              <a:t>さしあたり</a:t>
            </a:r>
            <a:r>
              <a:rPr lang="ja-JP" altLang="en-US" sz="2400" b="1" dirty="0" smtClean="0"/>
              <a:t>人手</a:t>
            </a:r>
            <a:endParaRPr lang="ja-JP" altLang="en-US" sz="2400" b="1" dirty="0"/>
          </a:p>
        </p:txBody>
      </p:sp>
      <p:sp>
        <p:nvSpPr>
          <p:cNvPr id="24" name="下矢印 23"/>
          <p:cNvSpPr/>
          <p:nvPr/>
        </p:nvSpPr>
        <p:spPr>
          <a:xfrm>
            <a:off x="4357686" y="2571744"/>
            <a:ext cx="500066" cy="714380"/>
          </a:xfrm>
          <a:prstGeom prst="downArrow">
            <a:avLst/>
          </a:prstGeom>
          <a:solidFill>
            <a:srgbClr val="00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正方形/長方形 24"/>
          <p:cNvSpPr/>
          <p:nvPr/>
        </p:nvSpPr>
        <p:spPr>
          <a:xfrm>
            <a:off x="4134894" y="2610145"/>
            <a:ext cx="1008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200" b="1" dirty="0" smtClean="0"/>
              <a:t>自動</a:t>
            </a:r>
            <a:endParaRPr lang="ja-JP" altLang="en-US" sz="3200" b="1" dirty="0"/>
          </a:p>
        </p:txBody>
      </p:sp>
      <p:sp>
        <p:nvSpPr>
          <p:cNvPr id="26" name="下矢印 25"/>
          <p:cNvSpPr/>
          <p:nvPr/>
        </p:nvSpPr>
        <p:spPr>
          <a:xfrm>
            <a:off x="4366164" y="4071942"/>
            <a:ext cx="500066" cy="714380"/>
          </a:xfrm>
          <a:prstGeom prst="downArrow">
            <a:avLst/>
          </a:prstGeom>
          <a:solidFill>
            <a:srgbClr val="00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4143372" y="4110343"/>
            <a:ext cx="1008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3200" b="1" dirty="0" smtClean="0"/>
              <a:t>自動</a:t>
            </a:r>
            <a:endParaRPr lang="ja-JP" altLang="en-US" sz="3200" b="1" dirty="0"/>
          </a:p>
        </p:txBody>
      </p:sp>
      <p:sp>
        <p:nvSpPr>
          <p:cNvPr id="28" name="下矢印 27"/>
          <p:cNvSpPr/>
          <p:nvPr/>
        </p:nvSpPr>
        <p:spPr>
          <a:xfrm>
            <a:off x="4366164" y="5500702"/>
            <a:ext cx="500066" cy="42862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正方形/長方形 28"/>
          <p:cNvSpPr/>
          <p:nvPr/>
        </p:nvSpPr>
        <p:spPr>
          <a:xfrm>
            <a:off x="3714744" y="5529220"/>
            <a:ext cx="1808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b="1" dirty="0" smtClean="0"/>
              <a:t>既存コンパイラ</a:t>
            </a:r>
            <a:endParaRPr lang="ja-JP" altLang="en-US" sz="2000" b="1" dirty="0"/>
          </a:p>
        </p:txBody>
      </p:sp>
      <p:sp>
        <p:nvSpPr>
          <p:cNvPr id="30" name="右矢印 29"/>
          <p:cNvSpPr/>
          <p:nvPr/>
        </p:nvSpPr>
        <p:spPr>
          <a:xfrm rot="10962011">
            <a:off x="2297254" y="5950665"/>
            <a:ext cx="91759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Picture 6" descr="C:\Documents and Settings\nushio\Local Settings\Temporary Internet Files\Content.IE5\7E79V4AR\MPj0433135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1" y="5274049"/>
            <a:ext cx="1785950" cy="1340348"/>
          </a:xfrm>
          <a:prstGeom prst="rect">
            <a:avLst/>
          </a:prstGeom>
          <a:noFill/>
        </p:spPr>
      </p:pic>
      <p:cxnSp>
        <p:nvCxnSpPr>
          <p:cNvPr id="33" name="直線コネクタ 32"/>
          <p:cNvCxnSpPr>
            <a:stCxn id="6" idx="3"/>
          </p:cNvCxnSpPr>
          <p:nvPr/>
        </p:nvCxnSpPr>
        <p:spPr>
          <a:xfrm flipV="1">
            <a:off x="5572132" y="1357298"/>
            <a:ext cx="428628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8" idx="3"/>
          </p:cNvCxnSpPr>
          <p:nvPr/>
        </p:nvCxnSpPr>
        <p:spPr>
          <a:xfrm>
            <a:off x="5786446" y="5143512"/>
            <a:ext cx="28575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395536" y="414908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HGS明朝E" pitchFamily="18" charset="-128"/>
                <a:ea typeface="HGS明朝E" pitchFamily="18" charset="-128"/>
              </a:rPr>
              <a:t>仮想ベクトルマシン：</a:t>
            </a:r>
            <a:r>
              <a:rPr kumimoji="1" lang="en-US" altLang="ja-JP" b="1" dirty="0" smtClean="0">
                <a:latin typeface="HGS明朝E" pitchFamily="18" charset="-128"/>
                <a:ea typeface="HGS明朝E" pitchFamily="18" charset="-128"/>
              </a:rPr>
              <a:t>VVM</a:t>
            </a:r>
            <a:endParaRPr kumimoji="1" lang="ja-JP" altLang="en-US" b="1" dirty="0">
              <a:latin typeface="HGS明朝E" pitchFamily="18" charset="-128"/>
              <a:ea typeface="HGS明朝E" pitchFamily="18" charset="-128"/>
            </a:endParaRPr>
          </a:p>
        </p:txBody>
      </p:sp>
      <p:pic>
        <p:nvPicPr>
          <p:cNvPr id="35" name="図 34" descr="vvm-reg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3068960"/>
            <a:ext cx="1609756" cy="1159024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971600" y="486916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結果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Paraiso</a:t>
            </a:r>
            <a:r>
              <a:rPr kumimoji="1" lang="en-US" altLang="ja-JP" dirty="0" smtClean="0"/>
              <a:t> 2008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プロトタイプ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kumimoji="1" lang="ja-JP" altLang="en-US" dirty="0" smtClean="0"/>
              <a:t>偏</a:t>
            </a:r>
            <a:r>
              <a:rPr kumimoji="1" lang="ja-JP" altLang="en-US" dirty="0" smtClean="0"/>
              <a:t>微分方程式が対象では</a:t>
            </a:r>
            <a:r>
              <a:rPr kumimoji="1" lang="ja-JP" altLang="en-US" dirty="0" smtClean="0"/>
              <a:t>ない</a:t>
            </a:r>
            <a:r>
              <a:rPr lang="ja-JP" altLang="en-US" dirty="0" smtClean="0"/>
              <a:t>。</a:t>
            </a:r>
            <a:r>
              <a:rPr kumimoji="1" lang="ja-JP" altLang="en-US" dirty="0" smtClean="0"/>
              <a:t>単</a:t>
            </a:r>
            <a:r>
              <a:rPr kumimoji="1" lang="ja-JP" altLang="en-US" dirty="0" smtClean="0"/>
              <a:t>に多数の並列した計算を行うようなコードを生成</a:t>
            </a:r>
            <a:r>
              <a:rPr kumimoji="1" lang="ja-JP" altLang="en-US" dirty="0" smtClean="0"/>
              <a:t>する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kumimoji="1" lang="en-US" altLang="ja-JP" dirty="0" smtClean="0"/>
              <a:t>GPGPU</a:t>
            </a:r>
            <a:r>
              <a:rPr kumimoji="1" lang="ja-JP" altLang="en-US" dirty="0" err="1" smtClean="0"/>
              <a:t>をもふもふ</a:t>
            </a:r>
            <a:r>
              <a:rPr kumimoji="1" lang="ja-JP" altLang="en-US" dirty="0" smtClean="0"/>
              <a:t>する会でも使ったり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F881A3-E960-4F98-B866-2E72F4DB6525}" type="slidenum">
              <a:rPr lang="en-US" altLang="ja-JP" smtClean="0">
                <a:latin typeface="Arial" charset="0"/>
              </a:rPr>
              <a:pPr/>
              <a:t>27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dirty="0" smtClean="0">
                <a:latin typeface="Consolas" pitchFamily="49" charset="0"/>
              </a:rPr>
              <a:t>Paraiso2008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の文法とコード生成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68363"/>
            <a:ext cx="32861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868363"/>
            <a:ext cx="41719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AutoShape 9"/>
          <p:cNvSpPr>
            <a:spLocks noChangeArrowheads="1"/>
          </p:cNvSpPr>
          <p:nvPr/>
        </p:nvSpPr>
        <p:spPr bwMode="auto">
          <a:xfrm>
            <a:off x="3581400" y="1249363"/>
            <a:ext cx="762000" cy="533400"/>
          </a:xfrm>
          <a:prstGeom prst="rightArrow">
            <a:avLst>
              <a:gd name="adj1" fmla="val 55361"/>
              <a:gd name="adj2" fmla="val 45536"/>
            </a:avLst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199" name="AutoShape 11"/>
          <p:cNvSpPr>
            <a:spLocks noChangeArrowheads="1"/>
          </p:cNvSpPr>
          <p:nvPr/>
        </p:nvSpPr>
        <p:spPr bwMode="auto">
          <a:xfrm>
            <a:off x="457200" y="2697163"/>
            <a:ext cx="2895600" cy="16002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CC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00" name="AutoShape 12"/>
          <p:cNvSpPr>
            <a:spLocks noChangeArrowheads="1"/>
          </p:cNvSpPr>
          <p:nvPr/>
        </p:nvSpPr>
        <p:spPr bwMode="auto">
          <a:xfrm>
            <a:off x="1295400" y="3916363"/>
            <a:ext cx="1524000" cy="152400"/>
          </a:xfrm>
          <a:prstGeom prst="roundRect">
            <a:avLst>
              <a:gd name="adj" fmla="val 16667"/>
            </a:avLst>
          </a:prstGeom>
          <a:solidFill>
            <a:srgbClr val="FFFD5F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 sz="2800">
              <a:latin typeface="Times New Roman" pitchFamily="18" charset="0"/>
            </a:endParaRPr>
          </a:p>
        </p:txBody>
      </p:sp>
      <p:sp>
        <p:nvSpPr>
          <p:cNvPr id="8201" name="AutoShape 13"/>
          <p:cNvSpPr>
            <a:spLocks noChangeArrowheads="1"/>
          </p:cNvSpPr>
          <p:nvPr/>
        </p:nvSpPr>
        <p:spPr bwMode="auto">
          <a:xfrm>
            <a:off x="4953000" y="3306763"/>
            <a:ext cx="3587750" cy="173037"/>
          </a:xfrm>
          <a:prstGeom prst="roundRect">
            <a:avLst>
              <a:gd name="adj" fmla="val 16667"/>
            </a:avLst>
          </a:prstGeom>
          <a:solidFill>
            <a:srgbClr val="FFFD5F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 sz="2800">
              <a:latin typeface="Times New Roman" pitchFamily="18" charset="0"/>
            </a:endParaRPr>
          </a:p>
        </p:txBody>
      </p:sp>
      <p:sp>
        <p:nvSpPr>
          <p:cNvPr id="8202" name="AutoShape 14"/>
          <p:cNvSpPr>
            <a:spLocks noChangeArrowheads="1"/>
          </p:cNvSpPr>
          <p:nvPr/>
        </p:nvSpPr>
        <p:spPr bwMode="auto">
          <a:xfrm>
            <a:off x="854075" y="2868613"/>
            <a:ext cx="1524000" cy="152400"/>
          </a:xfrm>
          <a:prstGeom prst="roundRect">
            <a:avLst>
              <a:gd name="adj" fmla="val 16667"/>
            </a:avLst>
          </a:prstGeom>
          <a:solidFill>
            <a:srgbClr val="2905FF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 sz="2800">
              <a:latin typeface="Times New Roman" pitchFamily="18" charset="0"/>
            </a:endParaRPr>
          </a:p>
        </p:txBody>
      </p:sp>
      <p:sp>
        <p:nvSpPr>
          <p:cNvPr id="8203" name="AutoShape 15"/>
          <p:cNvSpPr>
            <a:spLocks noChangeArrowheads="1"/>
          </p:cNvSpPr>
          <p:nvPr/>
        </p:nvSpPr>
        <p:spPr bwMode="auto">
          <a:xfrm>
            <a:off x="4664075" y="2701925"/>
            <a:ext cx="3008313" cy="179388"/>
          </a:xfrm>
          <a:prstGeom prst="roundRect">
            <a:avLst>
              <a:gd name="adj" fmla="val 16667"/>
            </a:avLst>
          </a:prstGeom>
          <a:solidFill>
            <a:srgbClr val="2905FF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 sz="2800">
              <a:latin typeface="Times New Roman" pitchFamily="18" charset="0"/>
            </a:endParaRPr>
          </a:p>
        </p:txBody>
      </p:sp>
      <p:sp>
        <p:nvSpPr>
          <p:cNvPr id="8204" name="AutoShape 16"/>
          <p:cNvSpPr>
            <a:spLocks noChangeArrowheads="1"/>
          </p:cNvSpPr>
          <p:nvPr/>
        </p:nvSpPr>
        <p:spPr bwMode="auto">
          <a:xfrm>
            <a:off x="1143000" y="3763963"/>
            <a:ext cx="1706563" cy="165100"/>
          </a:xfrm>
          <a:prstGeom prst="roundRect">
            <a:avLst>
              <a:gd name="adj" fmla="val 16667"/>
            </a:avLst>
          </a:prstGeom>
          <a:solidFill>
            <a:srgbClr val="99FF99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 sz="2800">
              <a:latin typeface="Times New Roman" pitchFamily="18" charset="0"/>
            </a:endParaRPr>
          </a:p>
        </p:txBody>
      </p:sp>
      <p:sp>
        <p:nvSpPr>
          <p:cNvPr id="8205" name="AutoShape 17"/>
          <p:cNvSpPr>
            <a:spLocks noChangeArrowheads="1"/>
          </p:cNvSpPr>
          <p:nvPr/>
        </p:nvSpPr>
        <p:spPr bwMode="auto">
          <a:xfrm>
            <a:off x="4876800" y="3154363"/>
            <a:ext cx="2819400" cy="152400"/>
          </a:xfrm>
          <a:prstGeom prst="roundRect">
            <a:avLst>
              <a:gd name="adj" fmla="val 16667"/>
            </a:avLst>
          </a:prstGeom>
          <a:solidFill>
            <a:srgbClr val="99FF99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 sz="2800">
              <a:latin typeface="Times New Roman" pitchFamily="18" charset="0"/>
            </a:endParaRPr>
          </a:p>
        </p:txBody>
      </p:sp>
      <p:sp>
        <p:nvSpPr>
          <p:cNvPr id="8206" name="Text Box 18"/>
          <p:cNvSpPr txBox="1">
            <a:spLocks noChangeArrowheads="1"/>
          </p:cNvSpPr>
          <p:nvPr/>
        </p:nvSpPr>
        <p:spPr bwMode="auto">
          <a:xfrm>
            <a:off x="533400" y="4267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latin typeface="Consolas" pitchFamily="49" charset="0"/>
              </a:rPr>
              <a:t>Paraiso</a:t>
            </a:r>
            <a:r>
              <a:rPr lang="en-US" altLang="ja-JP" sz="2400">
                <a:latin typeface="Times New Roman" pitchFamily="18" charset="0"/>
              </a:rPr>
              <a:t> Code</a:t>
            </a: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5638800" y="4221163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latin typeface="Times New Roman" pitchFamily="18" charset="0"/>
              </a:rPr>
              <a:t>C++ code</a:t>
            </a:r>
          </a:p>
        </p:txBody>
      </p:sp>
      <p:cxnSp>
        <p:nvCxnSpPr>
          <p:cNvPr id="8208" name="AutoShape 23"/>
          <p:cNvCxnSpPr>
            <a:cxnSpLocks noChangeShapeType="1"/>
            <a:stCxn id="8202" idx="3"/>
            <a:endCxn id="8203" idx="1"/>
          </p:cNvCxnSpPr>
          <p:nvPr/>
        </p:nvCxnSpPr>
        <p:spPr bwMode="auto">
          <a:xfrm flipV="1">
            <a:off x="2378075" y="2792413"/>
            <a:ext cx="2286000" cy="152400"/>
          </a:xfrm>
          <a:prstGeom prst="straightConnector1">
            <a:avLst/>
          </a:prstGeom>
          <a:noFill/>
          <a:ln w="9525">
            <a:solidFill>
              <a:srgbClr val="FF2D2D"/>
            </a:solidFill>
            <a:round/>
            <a:headEnd/>
            <a:tailEnd type="triangle" w="med" len="med"/>
          </a:ln>
        </p:spPr>
      </p:cxnSp>
      <p:cxnSp>
        <p:nvCxnSpPr>
          <p:cNvPr id="8209" name="AutoShape 24"/>
          <p:cNvCxnSpPr>
            <a:cxnSpLocks noChangeShapeType="1"/>
            <a:stCxn id="8204" idx="3"/>
            <a:endCxn id="8205" idx="1"/>
          </p:cNvCxnSpPr>
          <p:nvPr/>
        </p:nvCxnSpPr>
        <p:spPr bwMode="auto">
          <a:xfrm flipV="1">
            <a:off x="2849563" y="3230563"/>
            <a:ext cx="2027237" cy="615950"/>
          </a:xfrm>
          <a:prstGeom prst="straightConnector1">
            <a:avLst/>
          </a:prstGeom>
          <a:noFill/>
          <a:ln w="9525">
            <a:solidFill>
              <a:srgbClr val="FF2D2D"/>
            </a:solidFill>
            <a:round/>
            <a:headEnd/>
            <a:tailEnd type="triangle" w="med" len="med"/>
          </a:ln>
        </p:spPr>
      </p:cxnSp>
      <p:cxnSp>
        <p:nvCxnSpPr>
          <p:cNvPr id="8210" name="AutoShape 25"/>
          <p:cNvCxnSpPr>
            <a:cxnSpLocks noChangeShapeType="1"/>
            <a:stCxn id="8200" idx="3"/>
            <a:endCxn id="8201" idx="1"/>
          </p:cNvCxnSpPr>
          <p:nvPr/>
        </p:nvCxnSpPr>
        <p:spPr bwMode="auto">
          <a:xfrm flipV="1">
            <a:off x="2819400" y="3394075"/>
            <a:ext cx="2133600" cy="598488"/>
          </a:xfrm>
          <a:prstGeom prst="straightConnector1">
            <a:avLst/>
          </a:prstGeom>
          <a:noFill/>
          <a:ln w="9525">
            <a:solidFill>
              <a:srgbClr val="FF2D2D"/>
            </a:solidFill>
            <a:round/>
            <a:headEnd/>
            <a:tailEnd type="triangle" w="med" len="med"/>
          </a:ln>
        </p:spPr>
      </p:cxnSp>
      <p:sp>
        <p:nvSpPr>
          <p:cNvPr id="8211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304800" y="5105400"/>
            <a:ext cx="8382000" cy="1524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ja-JP" smtClean="0">
                <a:latin typeface="Consolas" pitchFamily="49" charset="0"/>
              </a:rPr>
              <a:t>parallel</a:t>
            </a:r>
            <a:r>
              <a:rPr lang="en-US" altLang="ja-JP" smtClean="0"/>
              <a:t> </a:t>
            </a:r>
            <a:r>
              <a:rPr lang="ja-JP" altLang="en-US" smtClean="0"/>
              <a:t>と </a:t>
            </a:r>
            <a:r>
              <a:rPr lang="en-US" altLang="ja-JP" smtClean="0">
                <a:latin typeface="Consolas" pitchFamily="49" charset="0"/>
              </a:rPr>
              <a:t>sequential</a:t>
            </a:r>
            <a:r>
              <a:rPr lang="ja-JP" altLang="en-US" smtClean="0">
                <a:latin typeface="Consolas" pitchFamily="49" charset="0"/>
              </a:rPr>
              <a:t>とでループを生成</a:t>
            </a:r>
            <a:endParaRPr lang="ja-JP" altLang="en-US" smtClean="0"/>
          </a:p>
          <a:p>
            <a:pPr eaLnBrk="1" hangingPunct="1"/>
            <a:r>
              <a:rPr lang="en-US" altLang="ja-JP" smtClean="0">
                <a:latin typeface="Consolas" pitchFamily="49" charset="0"/>
              </a:rPr>
              <a:t>allocate</a:t>
            </a:r>
            <a:r>
              <a:rPr lang="en-US" altLang="ja-JP" smtClean="0"/>
              <a:t> </a:t>
            </a:r>
            <a:r>
              <a:rPr lang="ja-JP" altLang="en-US" smtClean="0"/>
              <a:t>でメモリを確保</a:t>
            </a:r>
          </a:p>
          <a:p>
            <a:pPr eaLnBrk="1" hangingPunct="1"/>
            <a:r>
              <a:rPr lang="ja-JP" altLang="en-US" smtClean="0"/>
              <a:t>四則演算とかはいつも通り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0A519A-9F25-41A6-A642-D66D42950AA4}" type="slidenum">
              <a:rPr lang="en-US" altLang="ja-JP" smtClean="0">
                <a:latin typeface="Arial" charset="0"/>
              </a:rPr>
              <a:pPr/>
              <a:t>28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eaLnBrk="1" hangingPunct="1"/>
            <a:r>
              <a:rPr lang="ja-JP" altLang="en-US" sz="4000" smtClean="0"/>
              <a:t>ハードウェアに特化したコードの生成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9813" y="1647825"/>
            <a:ext cx="4294187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5067300"/>
            <a:ext cx="3581400" cy="3581400"/>
          </a:xfrm>
        </p:spPr>
        <p:txBody>
          <a:bodyPr/>
          <a:lstStyle/>
          <a:p>
            <a:pPr eaLnBrk="1" hangingPunct="1"/>
            <a:r>
              <a:rPr lang="ja-JP" altLang="en-US" sz="2800" smtClean="0">
                <a:latin typeface="Consolas" pitchFamily="49" charset="0"/>
              </a:rPr>
              <a:t>同一の</a:t>
            </a:r>
            <a:r>
              <a:rPr lang="en-US" altLang="ja-JP" sz="2800" smtClean="0">
                <a:latin typeface="Consolas" pitchFamily="49" charset="0"/>
              </a:rPr>
              <a:t>Paraiso</a:t>
            </a:r>
            <a:r>
              <a:rPr lang="ja-JP" altLang="en-US" sz="2800" smtClean="0">
                <a:latin typeface="Consolas" pitchFamily="49" charset="0"/>
              </a:rPr>
              <a:t>コードから、多様なハードウェア向けの言語を生成できる。</a:t>
            </a:r>
            <a:endParaRPr lang="ja-JP" altLang="en-US" sz="2800" smtClean="0"/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3810000" y="1828800"/>
            <a:ext cx="762000" cy="533400"/>
          </a:xfrm>
          <a:prstGeom prst="rightArrow">
            <a:avLst>
              <a:gd name="adj1" fmla="val 55361"/>
              <a:gd name="adj2" fmla="val 45536"/>
            </a:avLst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922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32861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AutoShape 11"/>
          <p:cNvSpPr>
            <a:spLocks noChangeArrowheads="1"/>
          </p:cNvSpPr>
          <p:nvPr/>
        </p:nvSpPr>
        <p:spPr bwMode="auto">
          <a:xfrm>
            <a:off x="1189038" y="4373563"/>
            <a:ext cx="1630362" cy="274637"/>
          </a:xfrm>
          <a:prstGeom prst="roundRect">
            <a:avLst>
              <a:gd name="adj" fmla="val 16667"/>
            </a:avLst>
          </a:prstGeom>
          <a:solidFill>
            <a:srgbClr val="FFFD5F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 sz="2800">
              <a:latin typeface="Times New Roman" pitchFamily="18" charset="0"/>
            </a:endParaRPr>
          </a:p>
        </p:txBody>
      </p:sp>
      <p:sp>
        <p:nvSpPr>
          <p:cNvPr id="9225" name="AutoShape 12"/>
          <p:cNvSpPr>
            <a:spLocks noChangeArrowheads="1"/>
          </p:cNvSpPr>
          <p:nvPr/>
        </p:nvSpPr>
        <p:spPr bwMode="auto">
          <a:xfrm>
            <a:off x="854075" y="3448050"/>
            <a:ext cx="1524000" cy="152400"/>
          </a:xfrm>
          <a:prstGeom prst="roundRect">
            <a:avLst>
              <a:gd name="adj" fmla="val 16667"/>
            </a:avLst>
          </a:prstGeom>
          <a:solidFill>
            <a:srgbClr val="6FE5F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 sz="2800">
              <a:latin typeface="Times New Roman" pitchFamily="18" charset="0"/>
            </a:endParaRPr>
          </a:p>
        </p:txBody>
      </p:sp>
      <p:sp>
        <p:nvSpPr>
          <p:cNvPr id="9226" name="AutoShape 13"/>
          <p:cNvSpPr>
            <a:spLocks noChangeArrowheads="1"/>
          </p:cNvSpPr>
          <p:nvPr/>
        </p:nvSpPr>
        <p:spPr bwMode="auto">
          <a:xfrm>
            <a:off x="990600" y="3581400"/>
            <a:ext cx="1270000" cy="290513"/>
          </a:xfrm>
          <a:prstGeom prst="roundRect">
            <a:avLst>
              <a:gd name="adj" fmla="val 16667"/>
            </a:avLst>
          </a:prstGeom>
          <a:solidFill>
            <a:srgbClr val="99FF99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 sz="2800">
              <a:latin typeface="Times New Roman" pitchFamily="18" charset="0"/>
            </a:endParaRPr>
          </a:p>
        </p:txBody>
      </p:sp>
      <p:sp>
        <p:nvSpPr>
          <p:cNvPr id="9227" name="AutoShape 14"/>
          <p:cNvSpPr>
            <a:spLocks noChangeArrowheads="1"/>
          </p:cNvSpPr>
          <p:nvPr/>
        </p:nvSpPr>
        <p:spPr bwMode="auto">
          <a:xfrm>
            <a:off x="4984750" y="3459163"/>
            <a:ext cx="2840038" cy="344487"/>
          </a:xfrm>
          <a:prstGeom prst="roundRect">
            <a:avLst>
              <a:gd name="adj" fmla="val 16667"/>
            </a:avLst>
          </a:prstGeom>
          <a:solidFill>
            <a:srgbClr val="FFFD5F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 sz="2800">
              <a:latin typeface="Times New Roman" pitchFamily="18" charset="0"/>
            </a:endParaRPr>
          </a:p>
        </p:txBody>
      </p:sp>
      <p:sp>
        <p:nvSpPr>
          <p:cNvPr id="9228" name="AutoShape 15"/>
          <p:cNvSpPr>
            <a:spLocks noChangeArrowheads="1"/>
          </p:cNvSpPr>
          <p:nvPr/>
        </p:nvSpPr>
        <p:spPr bwMode="auto">
          <a:xfrm>
            <a:off x="4991100" y="4806950"/>
            <a:ext cx="3227388" cy="131763"/>
          </a:xfrm>
          <a:prstGeom prst="roundRect">
            <a:avLst>
              <a:gd name="adj" fmla="val 16667"/>
            </a:avLst>
          </a:prstGeom>
          <a:solidFill>
            <a:srgbClr val="99FF99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 sz="2800">
              <a:latin typeface="Times New Roman" pitchFamily="18" charset="0"/>
            </a:endParaRPr>
          </a:p>
        </p:txBody>
      </p:sp>
      <p:sp>
        <p:nvSpPr>
          <p:cNvPr id="9229" name="AutoShape 16"/>
          <p:cNvSpPr>
            <a:spLocks noChangeArrowheads="1"/>
          </p:cNvSpPr>
          <p:nvPr/>
        </p:nvSpPr>
        <p:spPr bwMode="auto">
          <a:xfrm>
            <a:off x="4953000" y="5715000"/>
            <a:ext cx="4191000" cy="533400"/>
          </a:xfrm>
          <a:prstGeom prst="roundRect">
            <a:avLst>
              <a:gd name="adj" fmla="val 16667"/>
            </a:avLst>
          </a:prstGeom>
          <a:solidFill>
            <a:srgbClr val="6FE5F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 sz="2800">
              <a:latin typeface="Times New Roman" pitchFamily="18" charset="0"/>
            </a:endParaRPr>
          </a:p>
        </p:txBody>
      </p:sp>
      <p:sp>
        <p:nvSpPr>
          <p:cNvPr id="9230" name="AutoShape 17"/>
          <p:cNvSpPr>
            <a:spLocks noChangeArrowheads="1"/>
          </p:cNvSpPr>
          <p:nvPr/>
        </p:nvSpPr>
        <p:spPr bwMode="auto">
          <a:xfrm>
            <a:off x="4876800" y="2743200"/>
            <a:ext cx="4038600" cy="152400"/>
          </a:xfrm>
          <a:prstGeom prst="roundRect">
            <a:avLst>
              <a:gd name="adj" fmla="val 16667"/>
            </a:avLst>
          </a:prstGeom>
          <a:solidFill>
            <a:srgbClr val="6FE5F5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 sz="2800">
              <a:latin typeface="Times New Roman" pitchFamily="18" charset="0"/>
            </a:endParaRPr>
          </a:p>
        </p:txBody>
      </p:sp>
      <p:cxnSp>
        <p:nvCxnSpPr>
          <p:cNvPr id="9231" name="AutoShape 18"/>
          <p:cNvCxnSpPr>
            <a:cxnSpLocks noChangeShapeType="1"/>
            <a:stCxn id="9226" idx="3"/>
            <a:endCxn id="9228" idx="1"/>
          </p:cNvCxnSpPr>
          <p:nvPr/>
        </p:nvCxnSpPr>
        <p:spPr bwMode="auto">
          <a:xfrm>
            <a:off x="2260600" y="3727450"/>
            <a:ext cx="2730500" cy="1146175"/>
          </a:xfrm>
          <a:prstGeom prst="straightConnector1">
            <a:avLst/>
          </a:prstGeom>
          <a:noFill/>
          <a:ln w="9525">
            <a:solidFill>
              <a:srgbClr val="FF2D2D"/>
            </a:solidFill>
            <a:round/>
            <a:headEnd/>
            <a:tailEnd type="arrow" w="med" len="med"/>
          </a:ln>
        </p:spPr>
      </p:cxnSp>
      <p:cxnSp>
        <p:nvCxnSpPr>
          <p:cNvPr id="9232" name="AutoShape 20"/>
          <p:cNvCxnSpPr>
            <a:cxnSpLocks noChangeShapeType="1"/>
            <a:stCxn id="9225" idx="3"/>
            <a:endCxn id="9229" idx="1"/>
          </p:cNvCxnSpPr>
          <p:nvPr/>
        </p:nvCxnSpPr>
        <p:spPr bwMode="auto">
          <a:xfrm>
            <a:off x="2378075" y="3524250"/>
            <a:ext cx="2574925" cy="2457450"/>
          </a:xfrm>
          <a:prstGeom prst="bentConnector3">
            <a:avLst>
              <a:gd name="adj1" fmla="val 57213"/>
            </a:avLst>
          </a:prstGeom>
          <a:noFill/>
          <a:ln w="9525">
            <a:solidFill>
              <a:srgbClr val="FF2D2D"/>
            </a:solidFill>
            <a:miter lim="800000"/>
            <a:headEnd/>
            <a:tailEnd type="arrow" w="med" len="med"/>
          </a:ln>
        </p:spPr>
      </p:cxnSp>
      <p:cxnSp>
        <p:nvCxnSpPr>
          <p:cNvPr id="9233" name="AutoShape 21"/>
          <p:cNvCxnSpPr>
            <a:cxnSpLocks noChangeShapeType="1"/>
            <a:stCxn id="9225" idx="3"/>
            <a:endCxn id="9230" idx="1"/>
          </p:cNvCxnSpPr>
          <p:nvPr/>
        </p:nvCxnSpPr>
        <p:spPr bwMode="auto">
          <a:xfrm flipV="1">
            <a:off x="2378075" y="2819400"/>
            <a:ext cx="2498725" cy="704850"/>
          </a:xfrm>
          <a:prstGeom prst="bentConnector3">
            <a:avLst>
              <a:gd name="adj1" fmla="val 59019"/>
            </a:avLst>
          </a:prstGeom>
          <a:noFill/>
          <a:ln w="9525">
            <a:solidFill>
              <a:srgbClr val="FF2D2D"/>
            </a:solidFill>
            <a:miter lim="800000"/>
            <a:headEnd/>
            <a:tailEnd type="arrow" w="med" len="med"/>
          </a:ln>
        </p:spPr>
      </p:cxnSp>
      <p:sp>
        <p:nvSpPr>
          <p:cNvPr id="9234" name="AutoShape 22"/>
          <p:cNvSpPr>
            <a:spLocks noChangeArrowheads="1"/>
          </p:cNvSpPr>
          <p:nvPr/>
        </p:nvSpPr>
        <p:spPr bwMode="auto">
          <a:xfrm>
            <a:off x="457200" y="3276600"/>
            <a:ext cx="2895600" cy="16002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CC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235" name="AutoShape 23"/>
          <p:cNvSpPr>
            <a:spLocks noChangeArrowheads="1"/>
          </p:cNvSpPr>
          <p:nvPr/>
        </p:nvSpPr>
        <p:spPr bwMode="auto">
          <a:xfrm>
            <a:off x="4978400" y="5164138"/>
            <a:ext cx="3227388" cy="131762"/>
          </a:xfrm>
          <a:prstGeom prst="roundRect">
            <a:avLst>
              <a:gd name="adj" fmla="val 16667"/>
            </a:avLst>
          </a:prstGeom>
          <a:solidFill>
            <a:srgbClr val="99FF99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 sz="2800">
              <a:latin typeface="Times New Roman" pitchFamily="18" charset="0"/>
            </a:endParaRPr>
          </a:p>
        </p:txBody>
      </p:sp>
      <p:sp>
        <p:nvSpPr>
          <p:cNvPr id="9236" name="AutoShape 24"/>
          <p:cNvSpPr>
            <a:spLocks noChangeArrowheads="1"/>
          </p:cNvSpPr>
          <p:nvPr/>
        </p:nvSpPr>
        <p:spPr bwMode="auto">
          <a:xfrm>
            <a:off x="6248400" y="990600"/>
            <a:ext cx="2743200" cy="838200"/>
          </a:xfrm>
          <a:prstGeom prst="roundRect">
            <a:avLst>
              <a:gd name="adj" fmla="val 16667"/>
            </a:avLst>
          </a:prstGeom>
          <a:solidFill>
            <a:schemeClr val="bg1">
              <a:alpha val="74117"/>
            </a:schemeClr>
          </a:solidFill>
          <a:ln w="38100">
            <a:solidFill>
              <a:srgbClr val="11FF28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2400">
                <a:latin typeface="Times New Roman" pitchFamily="18" charset="0"/>
              </a:rPr>
              <a:t>CUDA : </a:t>
            </a:r>
          </a:p>
          <a:p>
            <a:pPr algn="ctr"/>
            <a:r>
              <a:rPr lang="en-US" altLang="ja-JP" sz="2000">
                <a:latin typeface="Times New Roman" pitchFamily="18" charset="0"/>
              </a:rPr>
              <a:t>nvidia GPU</a:t>
            </a:r>
            <a:r>
              <a:rPr lang="ja-JP" altLang="en-US" sz="2000">
                <a:latin typeface="Times New Roman" pitchFamily="18" charset="0"/>
              </a:rPr>
              <a:t>の言語</a:t>
            </a:r>
          </a:p>
        </p:txBody>
      </p:sp>
      <p:sp>
        <p:nvSpPr>
          <p:cNvPr id="9237" name="Text Box 25"/>
          <p:cNvSpPr txBox="1">
            <a:spLocks noChangeArrowheads="1"/>
          </p:cNvSpPr>
          <p:nvPr/>
        </p:nvSpPr>
        <p:spPr bwMode="auto">
          <a:xfrm>
            <a:off x="381000" y="990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latin typeface="Consolas" pitchFamily="49" charset="0"/>
              </a:rPr>
              <a:t>Paraiso</a:t>
            </a:r>
            <a:r>
              <a:rPr lang="en-US" altLang="ja-JP" sz="2400">
                <a:latin typeface="Times New Roman" pitchFamily="18" charset="0"/>
              </a:rPr>
              <a:t>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0559C8-445C-424E-8B7B-CF068B949E18}" type="slidenum">
              <a:rPr lang="en-US" altLang="ja-JP" smtClean="0">
                <a:latin typeface="Arial" charset="0"/>
              </a:rPr>
              <a:pPr/>
              <a:t>29</a:t>
            </a:fld>
            <a:endParaRPr lang="en-US" altLang="ja-JP" smtClean="0">
              <a:latin typeface="Arial" charset="0"/>
            </a:endParaRPr>
          </a:p>
        </p:txBody>
      </p:sp>
      <p:pic>
        <p:nvPicPr>
          <p:cNvPr id="1024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990600"/>
            <a:ext cx="46482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089025"/>
            <a:ext cx="41148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ja-JP" altLang="en-US" smtClean="0"/>
              <a:t>数学構造の扱い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3200400"/>
            <a:ext cx="60960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mtClean="0"/>
              <a:t>複素数やベクトルといった構造、内積とかの演算が使える。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u="sng" smtClean="0"/>
              <a:t>普通の数に定義された演算がコード生成にもそのまま使える。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mtClean="0"/>
              <a:t>基本演算に分解されるので、</a:t>
            </a:r>
            <a:r>
              <a:rPr lang="en-US" altLang="ja-JP" smtClean="0"/>
              <a:t>C++</a:t>
            </a:r>
            <a:r>
              <a:rPr lang="ja-JP" altLang="en-US" smtClean="0"/>
              <a:t>とかでクラスを使ったような場合のオーバヘッドもない。</a:t>
            </a:r>
          </a:p>
        </p:txBody>
      </p:sp>
      <p:sp>
        <p:nvSpPr>
          <p:cNvPr id="10247" name="AutoShape 9"/>
          <p:cNvSpPr>
            <a:spLocks noChangeArrowheads="1"/>
          </p:cNvSpPr>
          <p:nvPr/>
        </p:nvSpPr>
        <p:spPr bwMode="auto">
          <a:xfrm rot="456270">
            <a:off x="3505200" y="1219200"/>
            <a:ext cx="762000" cy="533400"/>
          </a:xfrm>
          <a:prstGeom prst="rightArrow">
            <a:avLst>
              <a:gd name="adj1" fmla="val 55361"/>
              <a:gd name="adj2" fmla="val 45536"/>
            </a:avLst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48" name="AutoShape 10"/>
          <p:cNvSpPr>
            <a:spLocks noChangeArrowheads="1"/>
          </p:cNvSpPr>
          <p:nvPr/>
        </p:nvSpPr>
        <p:spPr bwMode="auto">
          <a:xfrm>
            <a:off x="609600" y="2197100"/>
            <a:ext cx="1706563" cy="165100"/>
          </a:xfrm>
          <a:prstGeom prst="roundRect">
            <a:avLst>
              <a:gd name="adj" fmla="val 16667"/>
            </a:avLst>
          </a:prstGeom>
          <a:solidFill>
            <a:srgbClr val="99FF99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 sz="2800">
              <a:latin typeface="Times New Roman" pitchFamily="18" charset="0"/>
            </a:endParaRPr>
          </a:p>
        </p:txBody>
      </p:sp>
      <p:sp>
        <p:nvSpPr>
          <p:cNvPr id="10249" name="AutoShape 11"/>
          <p:cNvSpPr>
            <a:spLocks noChangeArrowheads="1"/>
          </p:cNvSpPr>
          <p:nvPr/>
        </p:nvSpPr>
        <p:spPr bwMode="auto">
          <a:xfrm>
            <a:off x="4591050" y="2076450"/>
            <a:ext cx="4343400" cy="438150"/>
          </a:xfrm>
          <a:prstGeom prst="roundRect">
            <a:avLst>
              <a:gd name="adj" fmla="val 16667"/>
            </a:avLst>
          </a:prstGeom>
          <a:solidFill>
            <a:srgbClr val="99FF99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 sz="2800">
              <a:latin typeface="Times New Roman" pitchFamily="18" charset="0"/>
            </a:endParaRPr>
          </a:p>
        </p:txBody>
      </p:sp>
      <p:cxnSp>
        <p:nvCxnSpPr>
          <p:cNvPr id="10250" name="AutoShape 12"/>
          <p:cNvCxnSpPr>
            <a:cxnSpLocks noChangeShapeType="1"/>
            <a:stCxn id="10248" idx="3"/>
            <a:endCxn id="10249" idx="1"/>
          </p:cNvCxnSpPr>
          <p:nvPr/>
        </p:nvCxnSpPr>
        <p:spPr bwMode="auto">
          <a:xfrm>
            <a:off x="2316163" y="2279650"/>
            <a:ext cx="2274887" cy="15875"/>
          </a:xfrm>
          <a:prstGeom prst="straightConnector1">
            <a:avLst/>
          </a:prstGeom>
          <a:noFill/>
          <a:ln w="9525">
            <a:solidFill>
              <a:srgbClr val="FF2D2D"/>
            </a:solidFill>
            <a:round/>
            <a:headEnd/>
            <a:tailEnd type="arrow" w="med" len="med"/>
          </a:ln>
        </p:spPr>
      </p:cxnSp>
      <p:pic>
        <p:nvPicPr>
          <p:cNvPr id="10251" name="Picture 13" descr="mand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590800"/>
            <a:ext cx="24892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304800" y="530225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/>
              <a:t>example: drawing Mandlebrot set</a:t>
            </a:r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990600" y="685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latin typeface="Consolas" pitchFamily="49" charset="0"/>
              </a:rPr>
              <a:t>Paraiso</a:t>
            </a:r>
            <a:r>
              <a:rPr lang="en-US" altLang="ja-JP" sz="2400">
                <a:latin typeface="Times New Roman" pitchFamily="18" charset="0"/>
              </a:rPr>
              <a:t> Code</a:t>
            </a:r>
          </a:p>
        </p:txBody>
      </p:sp>
      <p:sp>
        <p:nvSpPr>
          <p:cNvPr id="10254" name="Text Box 16"/>
          <p:cNvSpPr txBox="1">
            <a:spLocks noChangeArrowheads="1"/>
          </p:cNvSpPr>
          <p:nvPr/>
        </p:nvSpPr>
        <p:spPr bwMode="auto">
          <a:xfrm>
            <a:off x="7162800" y="914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latin typeface="Times New Roman" pitchFamily="18" charset="0"/>
              </a:rPr>
              <a:t>C++ code</a:t>
            </a:r>
          </a:p>
        </p:txBody>
      </p:sp>
      <p:sp>
        <p:nvSpPr>
          <p:cNvPr id="10255" name="Rectangle 21"/>
          <p:cNvSpPr>
            <a:spLocks noChangeArrowheads="1"/>
          </p:cNvSpPr>
          <p:nvPr/>
        </p:nvSpPr>
        <p:spPr bwMode="auto">
          <a:xfrm>
            <a:off x="0" y="5867400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ja-JP" sz="2400">
                <a:latin typeface="Times New Roman" pitchFamily="18" charset="0"/>
              </a:rPr>
              <a:t>232Gflops on GPU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ja-JP" sz="2400">
                <a:latin typeface="Times New Roman" pitchFamily="18" charset="0"/>
              </a:rPr>
              <a:t>1.15Gflops on CPU</a:t>
            </a:r>
            <a:r>
              <a:rPr lang="ja-JP" altLang="en-US" sz="2400">
                <a:latin typeface="Times New Roman" pitchFamily="18" charset="0"/>
              </a:rPr>
              <a:t>（</a:t>
            </a:r>
            <a:r>
              <a:rPr lang="en-US" altLang="ja-JP" sz="2400">
                <a:latin typeface="Times New Roman" pitchFamily="18" charset="0"/>
              </a:rPr>
              <a:t>1th</a:t>
            </a:r>
            <a:r>
              <a:rPr lang="ja-JP" altLang="en-US" sz="2400">
                <a:latin typeface="Times New Roman" pitchFamily="18" charset="0"/>
              </a:rPr>
              <a:t>）</a:t>
            </a:r>
          </a:p>
        </p:txBody>
      </p:sp>
      <p:sp>
        <p:nvSpPr>
          <p:cNvPr id="10256" name="AutoShape 23"/>
          <p:cNvSpPr>
            <a:spLocks noChangeArrowheads="1"/>
          </p:cNvSpPr>
          <p:nvPr/>
        </p:nvSpPr>
        <p:spPr bwMode="auto">
          <a:xfrm>
            <a:off x="8377238" y="6224588"/>
            <a:ext cx="338137" cy="338137"/>
          </a:xfrm>
          <a:custGeom>
            <a:avLst/>
            <a:gdLst>
              <a:gd name="T0" fmla="*/ 41432553 w 21600"/>
              <a:gd name="T1" fmla="*/ 0 h 21600"/>
              <a:gd name="T2" fmla="*/ 12134296 w 21600"/>
              <a:gd name="T3" fmla="*/ 12134296 h 21600"/>
              <a:gd name="T4" fmla="*/ 0 w 21600"/>
              <a:gd name="T5" fmla="*/ 41432553 h 21600"/>
              <a:gd name="T6" fmla="*/ 12134296 w 21600"/>
              <a:gd name="T7" fmla="*/ 70730564 h 21600"/>
              <a:gd name="T8" fmla="*/ 41432553 w 21600"/>
              <a:gd name="T9" fmla="*/ 82864856 h 21600"/>
              <a:gd name="T10" fmla="*/ 70730564 w 21600"/>
              <a:gd name="T11" fmla="*/ 70730564 h 21600"/>
              <a:gd name="T12" fmla="*/ 82864856 w 21600"/>
              <a:gd name="T13" fmla="*/ 41432553 h 21600"/>
              <a:gd name="T14" fmla="*/ 70730564 w 21600"/>
              <a:gd name="T15" fmla="*/ 1213429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571" y="10800"/>
                </a:moveTo>
                <a:cubicBezTo>
                  <a:pt x="2571" y="15345"/>
                  <a:pt x="6255" y="19029"/>
                  <a:pt x="10800" y="19029"/>
                </a:cubicBezTo>
                <a:cubicBezTo>
                  <a:pt x="15345" y="19029"/>
                  <a:pt x="19029" y="15345"/>
                  <a:pt x="19029" y="10800"/>
                </a:cubicBezTo>
                <a:cubicBezTo>
                  <a:pt x="19029" y="6255"/>
                  <a:pt x="15345" y="2571"/>
                  <a:pt x="10800" y="2571"/>
                </a:cubicBezTo>
                <a:cubicBezTo>
                  <a:pt x="6255" y="2571"/>
                  <a:pt x="2571" y="6255"/>
                  <a:pt x="2571" y="108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kumimoji="1" lang="ja-JP" altLang="en-US" sz="8000" dirty="0" smtClean="0"/>
              <a:t>高速化</a:t>
            </a:r>
            <a:r>
              <a:rPr lang="ja-JP" altLang="en-US" sz="8000" dirty="0" smtClean="0"/>
              <a:t>と</a:t>
            </a:r>
            <a:r>
              <a:rPr lang="ja-JP" altLang="en-US" sz="8000" dirty="0" smtClean="0"/>
              <a:t>は</a:t>
            </a:r>
            <a:endParaRPr lang="en-US" altLang="ja-JP" sz="8000" dirty="0" smtClean="0"/>
          </a:p>
          <a:p>
            <a:endParaRPr kumimoji="1" lang="en-US" altLang="ja-JP" sz="8000" dirty="0" smtClean="0"/>
          </a:p>
          <a:p>
            <a:pPr>
              <a:buNone/>
            </a:pPr>
            <a:r>
              <a:rPr lang="ja-JP" altLang="en-US" sz="8000" dirty="0" smtClean="0"/>
              <a:t>　　並列化である</a:t>
            </a:r>
            <a:endParaRPr kumimoji="1" lang="ja-JP" alt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番号プレースホル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2C6854-C488-4E27-9482-3613B4225B1C}" type="slidenum">
              <a:rPr lang="en-US" altLang="ja-JP" smtClean="0">
                <a:latin typeface="Arial" charset="0"/>
              </a:rPr>
              <a:pPr/>
              <a:t>30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mtClean="0"/>
              <a:t>アルゴリズムの生成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295400"/>
            <a:ext cx="49339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95400"/>
            <a:ext cx="24574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4495800"/>
            <a:ext cx="8915400" cy="2362200"/>
          </a:xfrm>
        </p:spPr>
        <p:txBody>
          <a:bodyPr/>
          <a:lstStyle/>
          <a:p>
            <a:pPr eaLnBrk="1" hangingPunct="1"/>
            <a:r>
              <a:rPr lang="en-US" altLang="ja-JP" smtClean="0">
                <a:latin typeface="Consolas" pitchFamily="49" charset="0"/>
              </a:rPr>
              <a:t>Paraiso</a:t>
            </a:r>
            <a:r>
              <a:rPr lang="ja-JP" altLang="en-US" smtClean="0">
                <a:latin typeface="Consolas" pitchFamily="49" charset="0"/>
              </a:rPr>
              <a:t>で古典的ルンゲクッタ積分を生成するコードを書いた。</a:t>
            </a:r>
          </a:p>
          <a:p>
            <a:pPr eaLnBrk="1" hangingPunct="1"/>
            <a:r>
              <a:rPr lang="ja-JP" altLang="en-US" smtClean="0">
                <a:latin typeface="Consolas" pitchFamily="49" charset="0"/>
              </a:rPr>
              <a:t>ハミルトニアンをあたえたら機械的に微分して</a:t>
            </a:r>
            <a:r>
              <a:rPr lang="en-US" altLang="ja-JP" smtClean="0"/>
              <a:t>symplectic</a:t>
            </a:r>
            <a:r>
              <a:rPr lang="ja-JP" altLang="en-US" smtClean="0">
                <a:latin typeface="Consolas" pitchFamily="49" charset="0"/>
              </a:rPr>
              <a:t>積分を生成とかもできるだろう。</a:t>
            </a:r>
            <a:endParaRPr lang="ja-JP" altLang="en-US" smtClean="0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3048000" y="2133600"/>
            <a:ext cx="762000" cy="533400"/>
          </a:xfrm>
          <a:prstGeom prst="rightArrow">
            <a:avLst>
              <a:gd name="adj1" fmla="val 55361"/>
              <a:gd name="adj2" fmla="val 45536"/>
            </a:avLst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72" name="AutoShape 10"/>
          <p:cNvSpPr>
            <a:spLocks noChangeArrowheads="1"/>
          </p:cNvSpPr>
          <p:nvPr/>
        </p:nvSpPr>
        <p:spPr bwMode="auto">
          <a:xfrm>
            <a:off x="762000" y="2171700"/>
            <a:ext cx="2228850" cy="5270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CC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273" name="Text Box 11"/>
          <p:cNvSpPr txBox="1">
            <a:spLocks noChangeArrowheads="1"/>
          </p:cNvSpPr>
          <p:nvPr/>
        </p:nvSpPr>
        <p:spPr bwMode="auto">
          <a:xfrm>
            <a:off x="609600" y="2895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latin typeface="Consolas" pitchFamily="49" charset="0"/>
              </a:rPr>
              <a:t>Paraiso</a:t>
            </a:r>
            <a:r>
              <a:rPr lang="en-US" altLang="ja-JP" sz="2400">
                <a:latin typeface="Times New Roman" pitchFamily="18" charset="0"/>
              </a:rPr>
              <a:t> Code</a:t>
            </a:r>
          </a:p>
        </p:txBody>
      </p:sp>
      <p:sp>
        <p:nvSpPr>
          <p:cNvPr id="11274" name="Text Box 12"/>
          <p:cNvSpPr txBox="1">
            <a:spLocks noChangeArrowheads="1"/>
          </p:cNvSpPr>
          <p:nvPr/>
        </p:nvSpPr>
        <p:spPr bwMode="auto">
          <a:xfrm>
            <a:off x="7315200" y="1981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latin typeface="Times New Roman" pitchFamily="18" charset="0"/>
              </a:rPr>
              <a:t>C++ code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スライド番号プレースホルダ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0F4F60-2B76-46B7-B975-420FBE108599}" type="slidenum">
              <a:rPr lang="en-US" altLang="ja-JP" smtClean="0">
                <a:latin typeface="Arial" charset="0"/>
              </a:rPr>
              <a:pPr/>
              <a:t>31</a:t>
            </a:fld>
            <a:endParaRPr lang="en-US" altLang="ja-JP" smtClean="0">
              <a:latin typeface="Arial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ja-JP" altLang="en-US" sz="4000" smtClean="0"/>
              <a:t>簡単な使用例 </a:t>
            </a:r>
            <a:r>
              <a:rPr lang="en-US" altLang="ja-JP" sz="4000" smtClean="0"/>
              <a:t>: </a:t>
            </a:r>
            <a:r>
              <a:rPr lang="ja-JP" altLang="en-US" sz="4000" smtClean="0"/>
              <a:t>ローレンツアトラクタ</a:t>
            </a:r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6525" y="914400"/>
            <a:ext cx="22764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914400"/>
            <a:ext cx="3295650" cy="3162300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</p:pic>
      <p:pic>
        <p:nvPicPr>
          <p:cNvPr id="1229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371600"/>
            <a:ext cx="1743075" cy="1362075"/>
          </a:xfrm>
          <a:prstGeom prst="rect">
            <a:avLst/>
          </a:prstGeom>
          <a:noFill/>
          <a:ln w="6350">
            <a:solidFill>
              <a:schemeClr val="tx1"/>
            </a:solidFill>
            <a:prstDash val="dash"/>
            <a:miter lim="800000"/>
            <a:headEnd/>
            <a:tailEnd/>
          </a:ln>
        </p:spPr>
      </p:pic>
      <p:pic>
        <p:nvPicPr>
          <p:cNvPr id="12296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4267200"/>
            <a:ext cx="3124200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AutoShape 10"/>
          <p:cNvSpPr>
            <a:spLocks noChangeArrowheads="1"/>
          </p:cNvSpPr>
          <p:nvPr/>
        </p:nvSpPr>
        <p:spPr bwMode="auto">
          <a:xfrm rot="575588">
            <a:off x="1981200" y="1828800"/>
            <a:ext cx="533400" cy="228600"/>
          </a:xfrm>
          <a:prstGeom prst="rightArrow">
            <a:avLst>
              <a:gd name="adj1" fmla="val 55361"/>
              <a:gd name="adj2" fmla="val 74375"/>
            </a:avLst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8" name="AutoShape 11"/>
          <p:cNvSpPr>
            <a:spLocks noChangeArrowheads="1"/>
          </p:cNvSpPr>
          <p:nvPr/>
        </p:nvSpPr>
        <p:spPr bwMode="auto">
          <a:xfrm rot="2167160">
            <a:off x="5943600" y="2590800"/>
            <a:ext cx="533400" cy="228600"/>
          </a:xfrm>
          <a:prstGeom prst="rightArrow">
            <a:avLst>
              <a:gd name="adj1" fmla="val 55361"/>
              <a:gd name="adj2" fmla="val 74375"/>
            </a:avLst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299" name="AutoShape 12"/>
          <p:cNvSpPr>
            <a:spLocks noChangeArrowheads="1"/>
          </p:cNvSpPr>
          <p:nvPr/>
        </p:nvSpPr>
        <p:spPr bwMode="auto">
          <a:xfrm rot="7992606">
            <a:off x="5943600" y="4800600"/>
            <a:ext cx="533400" cy="228600"/>
          </a:xfrm>
          <a:prstGeom prst="rightArrow">
            <a:avLst>
              <a:gd name="adj1" fmla="val 55361"/>
              <a:gd name="adj2" fmla="val 74375"/>
            </a:avLst>
          </a:prstGeom>
          <a:gradFill rotWithShape="1">
            <a:gsLst>
              <a:gs pos="0">
                <a:srgbClr val="76000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4343400" y="1981200"/>
            <a:ext cx="152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latin typeface="Consolas" pitchFamily="49" charset="0"/>
              </a:rPr>
              <a:t>Paraiso</a:t>
            </a:r>
            <a:r>
              <a:rPr lang="en-US" altLang="ja-JP" sz="2400">
                <a:latin typeface="Times New Roman" pitchFamily="18" charset="0"/>
              </a:rPr>
              <a:t> Code</a:t>
            </a:r>
          </a:p>
        </p:txBody>
      </p:sp>
      <p:sp>
        <p:nvSpPr>
          <p:cNvPr id="12301" name="Text Box 14"/>
          <p:cNvSpPr txBox="1">
            <a:spLocks noChangeArrowheads="1"/>
          </p:cNvSpPr>
          <p:nvPr/>
        </p:nvSpPr>
        <p:spPr bwMode="auto">
          <a:xfrm>
            <a:off x="7467600" y="1981200"/>
            <a:ext cx="167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latin typeface="Times New Roman" pitchFamily="18" charset="0"/>
              </a:rPr>
              <a:t>CUDA code</a:t>
            </a:r>
          </a:p>
        </p:txBody>
      </p:sp>
      <p:sp>
        <p:nvSpPr>
          <p:cNvPr id="12302" name="Text Box 15"/>
          <p:cNvSpPr txBox="1">
            <a:spLocks noChangeArrowheads="1"/>
          </p:cNvSpPr>
          <p:nvPr/>
        </p:nvSpPr>
        <p:spPr bwMode="auto">
          <a:xfrm>
            <a:off x="0" y="838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2400">
                <a:latin typeface="Times New Roman" pitchFamily="18" charset="0"/>
              </a:rPr>
              <a:t>基礎方程式</a:t>
            </a:r>
          </a:p>
        </p:txBody>
      </p:sp>
      <p:sp>
        <p:nvSpPr>
          <p:cNvPr id="15" name="コンテンツ プレースホルダ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44"/>
          <p:cNvGrpSpPr/>
          <p:nvPr/>
        </p:nvGrpSpPr>
        <p:grpSpPr>
          <a:xfrm>
            <a:off x="4342830" y="1772816"/>
            <a:ext cx="3960440" cy="1152128"/>
            <a:chOff x="4572000" y="1772816"/>
            <a:chExt cx="2933700" cy="1152128"/>
          </a:xfrm>
        </p:grpSpPr>
        <p:cxnSp>
          <p:nvCxnSpPr>
            <p:cNvPr id="41" name="AutoShape 19"/>
            <p:cNvCxnSpPr>
              <a:cxnSpLocks noChangeShapeType="1"/>
            </p:cNvCxnSpPr>
            <p:nvPr/>
          </p:nvCxnSpPr>
          <p:spPr bwMode="auto">
            <a:xfrm>
              <a:off x="4572000" y="1781944"/>
              <a:ext cx="2781300" cy="11430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4" name="AutoShape 19"/>
            <p:cNvCxnSpPr>
              <a:cxnSpLocks noChangeShapeType="1"/>
            </p:cNvCxnSpPr>
            <p:nvPr/>
          </p:nvCxnSpPr>
          <p:spPr bwMode="auto">
            <a:xfrm>
              <a:off x="4724400" y="1772816"/>
              <a:ext cx="2781300" cy="11430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7170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324030" y="6356350"/>
            <a:ext cx="2133600" cy="365125"/>
          </a:xfrm>
          <a:noFill/>
        </p:spPr>
        <p:txBody>
          <a:bodyPr/>
          <a:lstStyle/>
          <a:p>
            <a:fld id="{02FC3741-CCEF-4624-B96E-19C0348DF6D2}" type="slidenum">
              <a:rPr lang="en-US" altLang="ja-JP" smtClean="0">
                <a:latin typeface="Arial" charset="0"/>
              </a:rPr>
              <a:pPr/>
              <a:t>32</a:t>
            </a:fld>
            <a:endParaRPr lang="en-US" altLang="ja-JP" smtClean="0">
              <a:latin typeface="Arial" charset="0"/>
            </a:endParaRPr>
          </a:p>
        </p:txBody>
      </p:sp>
      <p:pic>
        <p:nvPicPr>
          <p:cNvPr id="7171" name="Picture 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230" y="54864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9" descr="Core2Qu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230" y="5410200"/>
            <a:ext cx="11969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603920" y="914400"/>
            <a:ext cx="1447800" cy="990600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151830" y="3352800"/>
            <a:ext cx="1447800" cy="990600"/>
          </a:xfrm>
          <a:prstGeom prst="flowChartDocument">
            <a:avLst/>
          </a:prstGeom>
          <a:solidFill>
            <a:srgbClr val="DED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ja-JP" altLang="ja-JP">
              <a:solidFill>
                <a:srgbClr val="AD9FFF"/>
              </a:solidFill>
              <a:latin typeface="Arial" pitchFamily="34" charset="0"/>
            </a:endParaRPr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659160" y="1006475"/>
            <a:ext cx="144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latin typeface="Consolas" pitchFamily="49" charset="0"/>
              </a:rPr>
              <a:t>Paraiso </a:t>
            </a:r>
            <a:r>
              <a:rPr lang="en-US" altLang="ja-JP" sz="2400">
                <a:latin typeface="Times New Roman" pitchFamily="18" charset="0"/>
              </a:rPr>
              <a:t>Code</a:t>
            </a:r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75630" y="2895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latin typeface="Times New Roman" pitchFamily="18" charset="0"/>
              </a:rPr>
              <a:t>C++ code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2056830" y="3352800"/>
            <a:ext cx="1447800" cy="990600"/>
          </a:xfrm>
          <a:prstGeom prst="flowChartDocument">
            <a:avLst/>
          </a:prstGeom>
          <a:solidFill>
            <a:srgbClr val="AED5F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1904430" y="2895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>
                <a:latin typeface="Times New Roman" pitchFamily="18" charset="0"/>
              </a:rPr>
              <a:t>C++ </a:t>
            </a:r>
            <a:r>
              <a:rPr lang="ja-JP" altLang="en-US" sz="2400">
                <a:latin typeface="Times New Roman" pitchFamily="18" charset="0"/>
              </a:rPr>
              <a:t>と </a:t>
            </a:r>
            <a:r>
              <a:rPr lang="en-US" altLang="ja-JP" sz="2400">
                <a:latin typeface="Times New Roman" pitchFamily="18" charset="0"/>
              </a:rPr>
              <a:t>MPI</a:t>
            </a: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4190430" y="3352800"/>
            <a:ext cx="1447800" cy="990600"/>
          </a:xfrm>
          <a:prstGeom prst="flowChartDocument">
            <a:avLst/>
          </a:prstGeom>
          <a:solidFill>
            <a:srgbClr val="F1DAA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  <p:sp>
        <p:nvSpPr>
          <p:cNvPr id="7181" name="Text Box 12"/>
          <p:cNvSpPr txBox="1">
            <a:spLocks noChangeArrowheads="1"/>
          </p:cNvSpPr>
          <p:nvPr/>
        </p:nvSpPr>
        <p:spPr bwMode="auto">
          <a:xfrm>
            <a:off x="4190430" y="2895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>
                <a:latin typeface="Times New Roman" pitchFamily="18" charset="0"/>
              </a:rPr>
              <a:t>Fortran</a:t>
            </a:r>
          </a:p>
        </p:txBody>
      </p:sp>
      <p:sp>
        <p:nvSpPr>
          <p:cNvPr id="10253" name="AutoShape 13"/>
          <p:cNvSpPr>
            <a:spLocks noChangeArrowheads="1"/>
          </p:cNvSpPr>
          <p:nvPr/>
        </p:nvSpPr>
        <p:spPr bwMode="auto">
          <a:xfrm>
            <a:off x="6247830" y="3352800"/>
            <a:ext cx="1447800" cy="990600"/>
          </a:xfrm>
          <a:prstGeom prst="flowChartDocumen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ja-JP" altLang="en-US">
              <a:latin typeface="Arial" pitchFamily="34" charset="0"/>
            </a:endParaRPr>
          </a:p>
        </p:txBody>
      </p:sp>
      <p:sp>
        <p:nvSpPr>
          <p:cNvPr id="7183" name="Text Box 14"/>
          <p:cNvSpPr txBox="1">
            <a:spLocks noChangeArrowheads="1"/>
          </p:cNvSpPr>
          <p:nvPr/>
        </p:nvSpPr>
        <p:spPr bwMode="auto">
          <a:xfrm>
            <a:off x="6247830" y="2895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400" dirty="0">
                <a:latin typeface="Times New Roman" pitchFamily="18" charset="0"/>
              </a:rPr>
              <a:t>CUDA</a:t>
            </a:r>
          </a:p>
        </p:txBody>
      </p:sp>
      <p:cxnSp>
        <p:nvCxnSpPr>
          <p:cNvPr id="7184" name="AutoShape 16"/>
          <p:cNvCxnSpPr>
            <a:cxnSpLocks noChangeShapeType="1"/>
            <a:stCxn id="7188" idx="2"/>
            <a:endCxn id="7177" idx="0"/>
          </p:cNvCxnSpPr>
          <p:nvPr/>
        </p:nvCxnSpPr>
        <p:spPr bwMode="auto">
          <a:xfrm rot="10800000" flipV="1">
            <a:off x="913830" y="1752600"/>
            <a:ext cx="3048000" cy="1143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185" name="AutoShape 17"/>
          <p:cNvCxnSpPr>
            <a:cxnSpLocks noChangeShapeType="1"/>
            <a:stCxn id="7188" idx="2"/>
            <a:endCxn id="7179" idx="0"/>
          </p:cNvCxnSpPr>
          <p:nvPr/>
        </p:nvCxnSpPr>
        <p:spPr bwMode="auto">
          <a:xfrm rot="10800000" flipV="1">
            <a:off x="2742630" y="1752600"/>
            <a:ext cx="1219200" cy="1143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186" name="AutoShape 18"/>
          <p:cNvCxnSpPr>
            <a:cxnSpLocks noChangeShapeType="1"/>
            <a:stCxn id="7188" idx="6"/>
            <a:endCxn id="7181" idx="0"/>
          </p:cNvCxnSpPr>
          <p:nvPr/>
        </p:nvCxnSpPr>
        <p:spPr bwMode="auto">
          <a:xfrm>
            <a:off x="4190430" y="1752600"/>
            <a:ext cx="685800" cy="1143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187" name="AutoShape 19"/>
          <p:cNvCxnSpPr>
            <a:cxnSpLocks noChangeShapeType="1"/>
            <a:stCxn id="7188" idx="6"/>
            <a:endCxn id="7183" idx="0"/>
          </p:cNvCxnSpPr>
          <p:nvPr/>
        </p:nvCxnSpPr>
        <p:spPr bwMode="auto">
          <a:xfrm>
            <a:off x="4190430" y="1752600"/>
            <a:ext cx="2781300" cy="1143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188" name="Oval 20"/>
          <p:cNvSpPr>
            <a:spLocks noChangeArrowheads="1"/>
          </p:cNvSpPr>
          <p:nvPr/>
        </p:nvSpPr>
        <p:spPr bwMode="auto">
          <a:xfrm>
            <a:off x="3961830" y="1676400"/>
            <a:ext cx="2286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189" name="AutoShape 15"/>
          <p:cNvSpPr>
            <a:spLocks noChangeArrowheads="1"/>
          </p:cNvSpPr>
          <p:nvPr/>
        </p:nvSpPr>
        <p:spPr bwMode="auto">
          <a:xfrm>
            <a:off x="3047430" y="914400"/>
            <a:ext cx="1828800" cy="1143000"/>
          </a:xfrm>
          <a:prstGeom prst="flowChartPunchedCard">
            <a:avLst/>
          </a:prstGeom>
          <a:solidFill>
            <a:srgbClr val="FEFE94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EFE94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ja-JP" altLang="ja-JP">
              <a:solidFill>
                <a:srgbClr val="FEFE94"/>
              </a:solidFill>
            </a:endParaRPr>
          </a:p>
        </p:txBody>
      </p:sp>
      <p:sp>
        <p:nvSpPr>
          <p:cNvPr id="7190" name="Line 21"/>
          <p:cNvSpPr>
            <a:spLocks noChangeShapeType="1"/>
          </p:cNvSpPr>
          <p:nvPr/>
        </p:nvSpPr>
        <p:spPr bwMode="auto">
          <a:xfrm>
            <a:off x="1828230" y="1447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91" name="AutoShape 28"/>
          <p:cNvSpPr>
            <a:spLocks noChangeArrowheads="1"/>
          </p:cNvSpPr>
          <p:nvPr/>
        </p:nvSpPr>
        <p:spPr bwMode="auto">
          <a:xfrm>
            <a:off x="3066480" y="933450"/>
            <a:ext cx="1790700" cy="1104900"/>
          </a:xfrm>
          <a:prstGeom prst="flowChartPunchedCard">
            <a:avLst/>
          </a:prstGeom>
          <a:solidFill>
            <a:srgbClr val="FFFD5F"/>
          </a:solidFill>
          <a:ln w="31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ja-JP" altLang="ja-JP">
              <a:solidFill>
                <a:srgbClr val="FEFE94"/>
              </a:solidFill>
            </a:endParaRPr>
          </a:p>
        </p:txBody>
      </p:sp>
      <p:sp>
        <p:nvSpPr>
          <p:cNvPr id="7193" name="AutoShape 30"/>
          <p:cNvSpPr>
            <a:spLocks noChangeArrowheads="1"/>
          </p:cNvSpPr>
          <p:nvPr/>
        </p:nvSpPr>
        <p:spPr bwMode="auto">
          <a:xfrm>
            <a:off x="456630" y="2209800"/>
            <a:ext cx="6781800" cy="457200"/>
          </a:xfrm>
          <a:prstGeom prst="roundRect">
            <a:avLst>
              <a:gd name="adj" fmla="val 16667"/>
            </a:avLst>
          </a:prstGeom>
          <a:solidFill>
            <a:srgbClr val="FFFD5F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800">
                <a:solidFill>
                  <a:srgbClr val="FF2D2D"/>
                </a:solidFill>
                <a:latin typeface="Times New Roman" pitchFamily="18" charset="0"/>
              </a:rPr>
              <a:t>数値計算コードを生成</a:t>
            </a:r>
          </a:p>
        </p:txBody>
      </p:sp>
      <p:sp>
        <p:nvSpPr>
          <p:cNvPr id="7194" name="AutoShape 32"/>
          <p:cNvSpPr>
            <a:spLocks noChangeArrowheads="1"/>
          </p:cNvSpPr>
          <p:nvPr/>
        </p:nvSpPr>
        <p:spPr bwMode="auto">
          <a:xfrm>
            <a:off x="1523430" y="3276600"/>
            <a:ext cx="4800600" cy="457200"/>
          </a:xfrm>
          <a:prstGeom prst="roundRect">
            <a:avLst>
              <a:gd name="adj" fmla="val 16667"/>
            </a:avLst>
          </a:prstGeom>
          <a:solidFill>
            <a:srgbClr val="FFFD5F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800" dirty="0" smtClean="0">
                <a:latin typeface="Times New Roman" pitchFamily="18" charset="0"/>
              </a:rPr>
              <a:t>各アーキテクチャ向けのコード</a:t>
            </a:r>
            <a:endParaRPr lang="ja-JP" altLang="en-US" sz="2800" dirty="0">
              <a:latin typeface="Times New Roman" pitchFamily="18" charset="0"/>
            </a:endParaRPr>
          </a:p>
        </p:txBody>
      </p:sp>
      <p:sp>
        <p:nvSpPr>
          <p:cNvPr id="7195" name="Line 33"/>
          <p:cNvSpPr>
            <a:spLocks noChangeShapeType="1"/>
          </p:cNvSpPr>
          <p:nvPr/>
        </p:nvSpPr>
        <p:spPr bwMode="auto">
          <a:xfrm>
            <a:off x="913830" y="4343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96" name="Line 34"/>
          <p:cNvSpPr>
            <a:spLocks noChangeShapeType="1"/>
          </p:cNvSpPr>
          <p:nvPr/>
        </p:nvSpPr>
        <p:spPr bwMode="auto">
          <a:xfrm>
            <a:off x="2742630" y="4343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97" name="Line 35"/>
          <p:cNvSpPr>
            <a:spLocks noChangeShapeType="1"/>
          </p:cNvSpPr>
          <p:nvPr/>
        </p:nvSpPr>
        <p:spPr bwMode="auto">
          <a:xfrm>
            <a:off x="4876230" y="4343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98" name="Line 36"/>
          <p:cNvSpPr>
            <a:spLocks noChangeShapeType="1"/>
          </p:cNvSpPr>
          <p:nvPr/>
        </p:nvSpPr>
        <p:spPr bwMode="auto">
          <a:xfrm>
            <a:off x="7009830" y="4343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7199" name="AutoShape 23"/>
          <p:cNvSpPr>
            <a:spLocks noChangeArrowheads="1"/>
          </p:cNvSpPr>
          <p:nvPr/>
        </p:nvSpPr>
        <p:spPr bwMode="auto">
          <a:xfrm>
            <a:off x="380430" y="4572000"/>
            <a:ext cx="990600" cy="685800"/>
          </a:xfrm>
          <a:prstGeom prst="flowChartPreparation">
            <a:avLst/>
          </a:prstGeom>
          <a:solidFill>
            <a:srgbClr val="AD9FFF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AD9FFF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ja-JP" sz="2800">
                <a:solidFill>
                  <a:schemeClr val="bg1"/>
                </a:solidFill>
              </a:rPr>
              <a:t>g</a:t>
            </a:r>
            <a:r>
              <a:rPr lang="en-US" altLang="ja-JP" sz="2800">
                <a:solidFill>
                  <a:schemeClr val="bg1"/>
                </a:solidFill>
                <a:latin typeface="Times New Roman" pitchFamily="18" charset="0"/>
              </a:rPr>
              <a:t>++</a:t>
            </a:r>
            <a:endParaRPr lang="en-US" altLang="ja-JP" sz="28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200" name="AutoShape 25"/>
          <p:cNvSpPr>
            <a:spLocks noChangeArrowheads="1"/>
          </p:cNvSpPr>
          <p:nvPr/>
        </p:nvSpPr>
        <p:spPr bwMode="auto">
          <a:xfrm>
            <a:off x="2209230" y="4572000"/>
            <a:ext cx="990600" cy="685800"/>
          </a:xfrm>
          <a:prstGeom prst="flowChartPreparation">
            <a:avLst/>
          </a:prstGeom>
          <a:solidFill>
            <a:srgbClr val="AED5F0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AED5F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ja-JP" sz="2800" b="1">
                <a:solidFill>
                  <a:schemeClr val="bg1"/>
                </a:solidFill>
                <a:latin typeface="Times New Roman" pitchFamily="18" charset="0"/>
              </a:rPr>
              <a:t>CC</a:t>
            </a:r>
          </a:p>
        </p:txBody>
      </p:sp>
      <p:sp>
        <p:nvSpPr>
          <p:cNvPr id="7201" name="AutoShape 26"/>
          <p:cNvSpPr>
            <a:spLocks noChangeArrowheads="1"/>
          </p:cNvSpPr>
          <p:nvPr/>
        </p:nvSpPr>
        <p:spPr bwMode="auto">
          <a:xfrm>
            <a:off x="4342830" y="4572000"/>
            <a:ext cx="990600" cy="685800"/>
          </a:xfrm>
          <a:prstGeom prst="flowChartPreparation">
            <a:avLst/>
          </a:prstGeom>
          <a:solidFill>
            <a:srgbClr val="F1DAAD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1DAAD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ja-JP" sz="2800">
                <a:solidFill>
                  <a:schemeClr val="bg1"/>
                </a:solidFill>
                <a:latin typeface="Times New Roman" pitchFamily="18" charset="0"/>
              </a:rPr>
              <a:t>f77</a:t>
            </a:r>
            <a:endParaRPr lang="en-US" altLang="ja-JP" sz="28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202" name="AutoShape 27"/>
          <p:cNvSpPr>
            <a:spLocks noChangeArrowheads="1"/>
          </p:cNvSpPr>
          <p:nvPr/>
        </p:nvSpPr>
        <p:spPr bwMode="auto">
          <a:xfrm>
            <a:off x="6552630" y="4572000"/>
            <a:ext cx="990600" cy="685800"/>
          </a:xfrm>
          <a:prstGeom prst="flowChartPreparation">
            <a:avLst/>
          </a:prstGeom>
          <a:solidFill>
            <a:srgbClr val="66FF66"/>
          </a:solidFill>
          <a:ln w="9525">
            <a:miter lim="800000"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FF66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ja-JP" sz="2800">
                <a:solidFill>
                  <a:schemeClr val="bg1"/>
                </a:solidFill>
                <a:latin typeface="Times New Roman" pitchFamily="18" charset="0"/>
              </a:rPr>
              <a:t>nvcc</a:t>
            </a:r>
            <a:endParaRPr lang="en-US" altLang="ja-JP" sz="28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203" name="AutoShape 31"/>
          <p:cNvSpPr>
            <a:spLocks noChangeArrowheads="1"/>
          </p:cNvSpPr>
          <p:nvPr/>
        </p:nvSpPr>
        <p:spPr bwMode="auto">
          <a:xfrm>
            <a:off x="1599630" y="4419600"/>
            <a:ext cx="4572000" cy="457200"/>
          </a:xfrm>
          <a:prstGeom prst="roundRect">
            <a:avLst>
              <a:gd name="adj" fmla="val 16667"/>
            </a:avLst>
          </a:prstGeom>
          <a:solidFill>
            <a:srgbClr val="FFFD5F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800" dirty="0" smtClean="0">
                <a:latin typeface="Times New Roman" pitchFamily="18" charset="0"/>
              </a:rPr>
              <a:t>各アーキテクチャの</a:t>
            </a:r>
            <a:r>
              <a:rPr lang="ja-JP" altLang="en-US" sz="2800" dirty="0">
                <a:latin typeface="Times New Roman" pitchFamily="18" charset="0"/>
              </a:rPr>
              <a:t>コンパイラ</a:t>
            </a:r>
          </a:p>
        </p:txBody>
      </p:sp>
      <p:pic>
        <p:nvPicPr>
          <p:cNvPr id="7204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6630" y="5486400"/>
            <a:ext cx="11890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5" name="Picture 40" descr="geforce_8800_gt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35155" y="5562600"/>
            <a:ext cx="1184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6" name="AutoShape 44"/>
          <p:cNvSpPr>
            <a:spLocks noChangeArrowheads="1"/>
          </p:cNvSpPr>
          <p:nvPr/>
        </p:nvSpPr>
        <p:spPr bwMode="auto">
          <a:xfrm>
            <a:off x="395536" y="5410200"/>
            <a:ext cx="7056784" cy="457200"/>
          </a:xfrm>
          <a:prstGeom prst="roundRect">
            <a:avLst>
              <a:gd name="adj" fmla="val 16667"/>
            </a:avLst>
          </a:prstGeom>
          <a:solidFill>
            <a:srgbClr val="FFFD5F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800" dirty="0">
                <a:latin typeface="Times New Roman" pitchFamily="18" charset="0"/>
              </a:rPr>
              <a:t>各マシンで</a:t>
            </a:r>
            <a:r>
              <a:rPr lang="ja-JP" altLang="en-US" sz="2800" dirty="0" smtClean="0">
                <a:latin typeface="Times New Roman" pitchFamily="18" charset="0"/>
              </a:rPr>
              <a:t>実行・ハイブリッドマシンで実行</a:t>
            </a:r>
            <a:endParaRPr lang="ja-JP" altLang="en-US" sz="2800" dirty="0">
              <a:latin typeface="Times New Roman" pitchFamily="18" charset="0"/>
            </a:endParaRPr>
          </a:p>
        </p:txBody>
      </p:sp>
      <p:sp>
        <p:nvSpPr>
          <p:cNvPr id="7207" name="AutoShape 46"/>
          <p:cNvSpPr>
            <a:spLocks noChangeArrowheads="1"/>
          </p:cNvSpPr>
          <p:nvPr/>
        </p:nvSpPr>
        <p:spPr bwMode="auto">
          <a:xfrm>
            <a:off x="8148068" y="6224588"/>
            <a:ext cx="338137" cy="338137"/>
          </a:xfrm>
          <a:custGeom>
            <a:avLst/>
            <a:gdLst>
              <a:gd name="T0" fmla="*/ 41432553 w 21600"/>
              <a:gd name="T1" fmla="*/ 0 h 21600"/>
              <a:gd name="T2" fmla="*/ 12134296 w 21600"/>
              <a:gd name="T3" fmla="*/ 12134296 h 21600"/>
              <a:gd name="T4" fmla="*/ 0 w 21600"/>
              <a:gd name="T5" fmla="*/ 41432553 h 21600"/>
              <a:gd name="T6" fmla="*/ 12134296 w 21600"/>
              <a:gd name="T7" fmla="*/ 70730564 h 21600"/>
              <a:gd name="T8" fmla="*/ 41432553 w 21600"/>
              <a:gd name="T9" fmla="*/ 82864856 h 21600"/>
              <a:gd name="T10" fmla="*/ 70730564 w 21600"/>
              <a:gd name="T11" fmla="*/ 70730564 h 21600"/>
              <a:gd name="T12" fmla="*/ 82864856 w 21600"/>
              <a:gd name="T13" fmla="*/ 41432553 h 21600"/>
              <a:gd name="T14" fmla="*/ 70730564 w 21600"/>
              <a:gd name="T15" fmla="*/ 1213429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2571" y="10800"/>
                </a:moveTo>
                <a:cubicBezTo>
                  <a:pt x="2571" y="15345"/>
                  <a:pt x="6255" y="19029"/>
                  <a:pt x="10800" y="19029"/>
                </a:cubicBezTo>
                <a:cubicBezTo>
                  <a:pt x="15345" y="19029"/>
                  <a:pt x="19029" y="15345"/>
                  <a:pt x="19029" y="10800"/>
                </a:cubicBezTo>
                <a:cubicBezTo>
                  <a:pt x="19029" y="6255"/>
                  <a:pt x="15345" y="2571"/>
                  <a:pt x="10800" y="2571"/>
                </a:cubicBezTo>
                <a:cubicBezTo>
                  <a:pt x="6255" y="2571"/>
                  <a:pt x="2571" y="6255"/>
                  <a:pt x="2571" y="1080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208" name="AutoShape 47"/>
          <p:cNvSpPr>
            <a:spLocks noChangeArrowheads="1"/>
          </p:cNvSpPr>
          <p:nvPr/>
        </p:nvSpPr>
        <p:spPr bwMode="auto">
          <a:xfrm>
            <a:off x="170210" y="76200"/>
            <a:ext cx="2241550" cy="914400"/>
          </a:xfrm>
          <a:prstGeom prst="roundRect">
            <a:avLst>
              <a:gd name="adj" fmla="val 16667"/>
            </a:avLst>
          </a:prstGeom>
          <a:solidFill>
            <a:srgbClr val="FFFD5F">
              <a:alpha val="79999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800" dirty="0">
                <a:solidFill>
                  <a:srgbClr val="FF2D2D"/>
                </a:solidFill>
                <a:latin typeface="Times New Roman" pitchFamily="18" charset="0"/>
              </a:rPr>
              <a:t>アルゴリズム</a:t>
            </a:r>
          </a:p>
          <a:p>
            <a:pPr algn="ctr"/>
            <a:r>
              <a:rPr lang="ja-JP" altLang="en-US" sz="2800" dirty="0">
                <a:solidFill>
                  <a:srgbClr val="FF2D2D"/>
                </a:solidFill>
                <a:latin typeface="Times New Roman" pitchFamily="18" charset="0"/>
              </a:rPr>
              <a:t>を記述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7732712" y="2852936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dirty="0" smtClean="0">
                <a:latin typeface="Times New Roman" pitchFamily="18" charset="0"/>
              </a:rPr>
              <a:t>Future Architectures</a:t>
            </a: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75630" y="1010816"/>
            <a:ext cx="82296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5400" dirty="0" err="1" smtClean="0">
                <a:latin typeface="Consolas" pitchFamily="49" charset="0"/>
              </a:rPr>
              <a:t>Paraiso</a:t>
            </a:r>
            <a:endParaRPr lang="en-US" altLang="ja-JP" sz="5400" dirty="0" smtClean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先行</a:t>
            </a:r>
            <a:r>
              <a:rPr kumimoji="1" lang="ja-JP" altLang="en-US" dirty="0" smtClean="0"/>
              <a:t>研究</a:t>
            </a:r>
            <a:endParaRPr kumimoji="1" lang="ja-JP" altLang="en-US" dirty="0"/>
          </a:p>
        </p:txBody>
      </p:sp>
      <p:pic>
        <p:nvPicPr>
          <p:cNvPr id="4" name="コンテンツ プレースホルダ 3" descr="deqsol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991519"/>
            <a:ext cx="6858000" cy="3743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かなり</a:t>
            </a:r>
            <a:r>
              <a:rPr kumimoji="1" lang="ja-JP" altLang="en-US" dirty="0" smtClean="0"/>
              <a:t>似ている・・・</a:t>
            </a:r>
            <a:endParaRPr kumimoji="1" lang="ja-JP" altLang="en-US" dirty="0"/>
          </a:p>
        </p:txBody>
      </p:sp>
      <p:pic>
        <p:nvPicPr>
          <p:cNvPr id="4" name="コンテンツ プレースホルダ 3" descr="deqsol-figure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3371850" cy="4314825"/>
          </a:xfrm>
        </p:spPr>
      </p:pic>
      <p:grpSp>
        <p:nvGrpSpPr>
          <p:cNvPr id="20" name="グループ化 19"/>
          <p:cNvGrpSpPr/>
          <p:nvPr/>
        </p:nvGrpSpPr>
        <p:grpSpPr>
          <a:xfrm>
            <a:off x="5334952" y="1484784"/>
            <a:ext cx="2333392" cy="5040560"/>
            <a:chOff x="5046920" y="955460"/>
            <a:chExt cx="2407680" cy="5857916"/>
          </a:xfrm>
        </p:grpSpPr>
        <p:sp>
          <p:nvSpPr>
            <p:cNvPr id="5" name="角丸四角形 4"/>
            <p:cNvSpPr/>
            <p:nvPr/>
          </p:nvSpPr>
          <p:spPr>
            <a:xfrm>
              <a:off x="5311460" y="955460"/>
              <a:ext cx="1928826" cy="571504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 smtClean="0"/>
                <a:t>基礎方程式</a:t>
              </a:r>
              <a:endParaRPr kumimoji="1" lang="ja-JP" altLang="en-US" b="1" dirty="0"/>
            </a:p>
          </p:txBody>
        </p:sp>
        <p:sp>
          <p:nvSpPr>
            <p:cNvPr id="6" name="角丸四角形 5"/>
            <p:cNvSpPr/>
            <p:nvPr/>
          </p:nvSpPr>
          <p:spPr>
            <a:xfrm>
              <a:off x="5311460" y="2169906"/>
              <a:ext cx="1928826" cy="571504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 smtClean="0"/>
                <a:t>離散化形</a:t>
              </a:r>
              <a:endParaRPr kumimoji="1" lang="ja-JP" altLang="en-US" b="1" dirty="0"/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5240022" y="3634385"/>
              <a:ext cx="2071702" cy="571504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 smtClean="0"/>
                <a:t>VVM</a:t>
              </a:r>
              <a:r>
                <a:rPr kumimoji="1" lang="ja-JP" altLang="en-US" b="1" dirty="0" smtClean="0"/>
                <a:t>上</a:t>
              </a:r>
              <a:r>
                <a:rPr kumimoji="1" lang="ja-JP" altLang="en-US" b="1" dirty="0" smtClean="0"/>
                <a:t>のコード</a:t>
              </a:r>
              <a:endParaRPr kumimoji="1" lang="ja-JP" altLang="en-US" b="1" dirty="0"/>
            </a:p>
          </p:txBody>
        </p:sp>
        <p:sp>
          <p:nvSpPr>
            <p:cNvPr id="8" name="角丸四角形 7"/>
            <p:cNvSpPr/>
            <p:nvPr/>
          </p:nvSpPr>
          <p:spPr>
            <a:xfrm>
              <a:off x="5097146" y="5098864"/>
              <a:ext cx="2357454" cy="571504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 smtClean="0"/>
                <a:t>実マシン上の</a:t>
              </a:r>
              <a:r>
                <a:rPr lang="ja-JP" altLang="en-US" b="1" dirty="0" smtClean="0"/>
                <a:t>コード</a:t>
              </a:r>
              <a:endParaRPr kumimoji="1" lang="ja-JP" altLang="en-US" b="1" dirty="0"/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5097146" y="6241872"/>
              <a:ext cx="2357454" cy="571504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 smtClean="0"/>
                <a:t>実マシン上の</a:t>
              </a:r>
              <a:r>
                <a:rPr lang="ja-JP" altLang="en-US" b="1" dirty="0" smtClean="0"/>
                <a:t>実行ファイル</a:t>
              </a:r>
              <a:endParaRPr kumimoji="1" lang="ja-JP" altLang="en-US" b="1" dirty="0"/>
            </a:p>
          </p:txBody>
        </p:sp>
        <p:sp>
          <p:nvSpPr>
            <p:cNvPr id="10" name="下矢印 9"/>
            <p:cNvSpPr/>
            <p:nvPr/>
          </p:nvSpPr>
          <p:spPr>
            <a:xfrm>
              <a:off x="6025840" y="1598402"/>
              <a:ext cx="500066" cy="500066"/>
            </a:xfrm>
            <a:prstGeom prst="down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5046920" y="1526964"/>
              <a:ext cx="155042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400" b="1" dirty="0" smtClean="0"/>
                <a:t>さしあたり</a:t>
              </a:r>
              <a:r>
                <a:rPr lang="ja-JP" altLang="en-US" sz="2400" b="1" dirty="0" smtClean="0"/>
                <a:t>人手</a:t>
              </a:r>
              <a:endParaRPr lang="ja-JP" altLang="en-US" sz="2400" b="1" dirty="0"/>
            </a:p>
          </p:txBody>
        </p:sp>
        <p:sp>
          <p:nvSpPr>
            <p:cNvPr id="12" name="下矢印 11"/>
            <p:cNvSpPr/>
            <p:nvPr/>
          </p:nvSpPr>
          <p:spPr>
            <a:xfrm>
              <a:off x="6025840" y="2812848"/>
              <a:ext cx="500066" cy="714380"/>
            </a:xfrm>
            <a:prstGeom prst="downArrow">
              <a:avLst/>
            </a:prstGeom>
            <a:solidFill>
              <a:srgbClr val="00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5803048" y="2851249"/>
              <a:ext cx="10086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3200" b="1" dirty="0" smtClean="0"/>
                <a:t>自動</a:t>
              </a:r>
              <a:endParaRPr lang="ja-JP" altLang="en-US" sz="3200" b="1" dirty="0"/>
            </a:p>
          </p:txBody>
        </p:sp>
        <p:sp>
          <p:nvSpPr>
            <p:cNvPr id="14" name="下矢印 13"/>
            <p:cNvSpPr/>
            <p:nvPr/>
          </p:nvSpPr>
          <p:spPr>
            <a:xfrm>
              <a:off x="6034318" y="4313046"/>
              <a:ext cx="500066" cy="714380"/>
            </a:xfrm>
            <a:prstGeom prst="downArrow">
              <a:avLst/>
            </a:prstGeom>
            <a:solidFill>
              <a:srgbClr val="00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5811526" y="4351447"/>
              <a:ext cx="10086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3200" b="1" dirty="0" smtClean="0"/>
                <a:t>自動</a:t>
              </a:r>
              <a:endParaRPr lang="ja-JP" altLang="en-US" sz="3200" b="1" dirty="0"/>
            </a:p>
          </p:txBody>
        </p:sp>
        <p:sp>
          <p:nvSpPr>
            <p:cNvPr id="16" name="下矢印 15"/>
            <p:cNvSpPr/>
            <p:nvPr/>
          </p:nvSpPr>
          <p:spPr>
            <a:xfrm>
              <a:off x="6034318" y="5741806"/>
              <a:ext cx="500066" cy="428628"/>
            </a:xfrm>
            <a:prstGeom prst="downArrow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5382898" y="5770324"/>
              <a:ext cx="180850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000" b="1" dirty="0" smtClean="0"/>
                <a:t>既存コンパイラ</a:t>
              </a:r>
              <a:endParaRPr lang="ja-JP" alt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コンテンツ プレースホルダ 3" descr="deqsol-3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204864"/>
            <a:ext cx="7055463" cy="3456384"/>
          </a:xfrm>
        </p:spPr>
      </p:pic>
      <p:sp>
        <p:nvSpPr>
          <p:cNvPr id="5" name="角丸四角形 4"/>
          <p:cNvSpPr/>
          <p:nvPr/>
        </p:nvSpPr>
        <p:spPr>
          <a:xfrm>
            <a:off x="3635896" y="5013176"/>
            <a:ext cx="2808312" cy="2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907704" y="3068960"/>
            <a:ext cx="6264696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大丈夫かな・・・・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ユーザーは少なくとも一人いるし・・・</a:t>
            </a:r>
            <a:endParaRPr kumimoji="1" lang="en-US" altLang="ja-JP" dirty="0" smtClean="0"/>
          </a:p>
          <a:p>
            <a:r>
              <a:rPr lang="en-US" altLang="ja-JP" dirty="0" smtClean="0"/>
              <a:t>1985</a:t>
            </a:r>
            <a:r>
              <a:rPr lang="ja-JP" altLang="en-US" dirty="0" smtClean="0"/>
              <a:t>年には</a:t>
            </a:r>
            <a:r>
              <a:rPr lang="en-US" altLang="ja-JP" dirty="0" smtClean="0"/>
              <a:t>Haskell</a:t>
            </a:r>
            <a:r>
              <a:rPr lang="ja-JP" altLang="en-US" dirty="0" smtClean="0"/>
              <a:t>はなかったし</a:t>
            </a:r>
            <a:r>
              <a:rPr lang="ja-JP" altLang="en-US" dirty="0" smtClean="0"/>
              <a:t>・・・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Wikipedia</a:t>
            </a:r>
            <a:r>
              <a:rPr kumimoji="1" lang="ja-JP" altLang="en-US" dirty="0" smtClean="0"/>
              <a:t>より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>
            <a:normAutofit/>
          </a:bodyPr>
          <a:lstStyle/>
          <a:p>
            <a:r>
              <a:rPr lang="ja-JP" altLang="en-US" sz="2800" dirty="0" smtClean="0"/>
              <a:t>現在</a:t>
            </a:r>
            <a:r>
              <a:rPr lang="en-US" altLang="ja-JP" sz="2800" dirty="0" smtClean="0"/>
              <a:t>LL</a:t>
            </a:r>
            <a:r>
              <a:rPr lang="ja-JP" altLang="en-US" sz="2800" dirty="0" smtClean="0"/>
              <a:t>という概念が重要視される背景には、</a:t>
            </a:r>
            <a:r>
              <a:rPr lang="ja-JP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計算機資源の増大に伴い、プログラマという人的資源の価値が相対的に上昇したこと、また開発するプログラムの対象そのものが複雑化しており、安全で効率の良いプログラミングのために</a:t>
            </a:r>
            <a:r>
              <a:rPr lang="ja-JP" altLang="en-US" sz="2800" b="1" dirty="0" smtClean="0"/>
              <a:t>人間側の利便性に最適化の主眼が移りつつあることなどがある。</a:t>
            </a:r>
            <a:endParaRPr kumimoji="1" lang="ja-JP" altLang="en-US" sz="28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4293096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 smtClean="0">
                <a:solidFill>
                  <a:srgbClr val="FF0000"/>
                </a:solidFill>
              </a:rPr>
              <a:t>抽象化により、コーディング速度も　実行速度も最適化してみせたい！！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193531" y="5795972"/>
            <a:ext cx="2367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 smtClean="0"/>
              <a:t>ありがとうございました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スライド番号プレースホル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CC6A-9455-494E-A568-B86D06DEC4CE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pic>
        <p:nvPicPr>
          <p:cNvPr id="27" name="図 26" descr="gtx2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0626" y="3218405"/>
            <a:ext cx="3737219" cy="3364957"/>
          </a:xfrm>
          <a:prstGeom prst="rect">
            <a:avLst/>
          </a:prstGeom>
        </p:spPr>
      </p:pic>
      <p:sp>
        <p:nvSpPr>
          <p:cNvPr id="31" name="正方形/長方形 30"/>
          <p:cNvSpPr/>
          <p:nvPr/>
        </p:nvSpPr>
        <p:spPr>
          <a:xfrm>
            <a:off x="7596209" y="2996952"/>
            <a:ext cx="1430200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kern="10" dirty="0" smtClean="0">
                <a:ln w="9525" algn="ctr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3D71C"/>
                    </a:gs>
                    <a:gs pos="100000">
                      <a:srgbClr val="03D71C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ＭＳ Ｐゴシック"/>
              </a:rPr>
              <a:t>GTX 295</a:t>
            </a:r>
          </a:p>
          <a:p>
            <a:r>
              <a:rPr lang="en-US" altLang="ja-JP" sz="4300" b="1" kern="10" dirty="0" smtClean="0">
                <a:ln w="9525" algn="ctr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3D71C"/>
                    </a:gs>
                    <a:gs pos="100000">
                      <a:srgbClr val="03D71C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ＭＳ Ｐゴシック"/>
              </a:rPr>
              <a:t>G</a:t>
            </a:r>
            <a:r>
              <a:rPr lang="en-US" altLang="ja-JP" sz="4300" b="1" kern="10" dirty="0" smtClean="0">
                <a:ln w="9525" algn="ctr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3D71C"/>
                    </a:gs>
                    <a:gs pos="100000">
                      <a:srgbClr val="03D71C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ＭＳ Ｐゴシック"/>
              </a:rPr>
              <a:t>PU</a:t>
            </a:r>
            <a:r>
              <a:rPr lang="en-US" altLang="ja-JP" sz="4300" b="1" kern="10" dirty="0" smtClean="0">
                <a:ln w="9525" algn="ctr">
                  <a:noFill/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ＭＳ Ｐゴシック"/>
              </a:rPr>
              <a:t> </a:t>
            </a:r>
            <a:endParaRPr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285852" y="5857892"/>
            <a:ext cx="2092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1+(4or8)x8</a:t>
            </a:r>
            <a:r>
              <a:rPr kumimoji="1" lang="ja-JP" altLang="en-US" sz="2400" b="1" dirty="0" smtClean="0"/>
              <a:t>コア</a:t>
            </a:r>
            <a:endParaRPr kumimoji="1" lang="ja-JP" altLang="en-US" sz="2400" b="1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492146" y="5857892"/>
            <a:ext cx="2095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/>
              <a:t>8x30</a:t>
            </a:r>
            <a:r>
              <a:rPr kumimoji="1" lang="ja-JP" altLang="en-US" sz="3200" b="1" dirty="0" smtClean="0"/>
              <a:t>コア</a:t>
            </a:r>
            <a:r>
              <a:rPr kumimoji="1" lang="en-US" altLang="ja-JP" sz="3200" b="1" dirty="0" smtClean="0"/>
              <a:t>x2</a:t>
            </a:r>
            <a:endParaRPr kumimoji="1" lang="ja-JP" altLang="en-US" sz="3200" b="1" dirty="0"/>
          </a:p>
        </p:txBody>
      </p:sp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4" name="図 23" descr="Cell-BE-Process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4365104"/>
            <a:ext cx="1371600" cy="1545336"/>
          </a:xfrm>
          <a:prstGeom prst="rect">
            <a:avLst/>
          </a:prstGeom>
        </p:spPr>
      </p:pic>
      <p:sp>
        <p:nvSpPr>
          <p:cNvPr id="42" name="正方形/長方形 41"/>
          <p:cNvSpPr/>
          <p:nvPr/>
        </p:nvSpPr>
        <p:spPr>
          <a:xfrm>
            <a:off x="1403648" y="3790781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dirty="0" smtClean="0"/>
              <a:t>Cell B.E.</a:t>
            </a:r>
            <a:endParaRPr lang="ja-JP" altLang="en-US" sz="3600" b="1" dirty="0"/>
          </a:p>
        </p:txBody>
      </p:sp>
      <p:pic>
        <p:nvPicPr>
          <p:cNvPr id="43" name="図 42" descr="MagnyCou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1844824"/>
            <a:ext cx="1725168" cy="2145792"/>
          </a:xfrm>
          <a:prstGeom prst="rect">
            <a:avLst/>
          </a:prstGeom>
        </p:spPr>
      </p:pic>
      <p:sp>
        <p:nvSpPr>
          <p:cNvPr id="44" name="正方形/長方形 43"/>
          <p:cNvSpPr/>
          <p:nvPr/>
        </p:nvSpPr>
        <p:spPr>
          <a:xfrm>
            <a:off x="3750383" y="1393612"/>
            <a:ext cx="2045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kern="10" dirty="0" err="1" smtClean="0">
                <a:ln w="9525" algn="ctr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ＭＳ Ｐゴシック"/>
              </a:rPr>
              <a:t>MagnyCours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775905" y="4005064"/>
            <a:ext cx="1938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4x(8or12)</a:t>
            </a:r>
            <a:r>
              <a:rPr kumimoji="1" lang="ja-JP" altLang="en-US" sz="2400" b="1" dirty="0" smtClean="0"/>
              <a:t>コア</a:t>
            </a:r>
            <a:endParaRPr kumimoji="1" lang="ja-JP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GPU</a:t>
            </a:r>
            <a:r>
              <a:rPr lang="ja-JP" altLang="en-US" dirty="0" smtClean="0"/>
              <a:t>のさらに</a:t>
            </a:r>
            <a:r>
              <a:rPr lang="ja-JP" altLang="en-US" dirty="0" smtClean="0"/>
              <a:t>高い</a:t>
            </a:r>
            <a:r>
              <a:rPr lang="ja-JP" altLang="en-US" dirty="0" smtClean="0"/>
              <a:t>並列計算性能</a:t>
            </a:r>
            <a:endParaRPr kumimoji="1" lang="ja-JP" altLang="en-US" dirty="0"/>
          </a:p>
        </p:txBody>
      </p:sp>
      <p:graphicFrame>
        <p:nvGraphicFramePr>
          <p:cNvPr id="8" name="コンテンツ プレースホルダ 7"/>
          <p:cNvGraphicFramePr>
            <a:graphicFrameLocks noGrp="1"/>
          </p:cNvGraphicFramePr>
          <p:nvPr>
            <p:ph idx="1"/>
          </p:nvPr>
        </p:nvGraphicFramePr>
        <p:xfrm>
          <a:off x="1547664" y="1412776"/>
          <a:ext cx="6300810" cy="3718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270"/>
                <a:gridCol w="2100270"/>
                <a:gridCol w="2100270"/>
              </a:tblGrid>
              <a:tr h="769473">
                <a:tc>
                  <a:txBody>
                    <a:bodyPr/>
                    <a:lstStyle/>
                    <a:p>
                      <a:pPr algn="ctr"/>
                      <a:endParaRPr kumimoji="1" lang="ja-JP" altLang="en-US" sz="2800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err="1" smtClean="0"/>
                        <a:t>Neharem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/>
                        <a:t>G200</a:t>
                      </a:r>
                    </a:p>
                    <a:p>
                      <a:pPr algn="ctr"/>
                      <a:r>
                        <a:rPr kumimoji="1" lang="en-US" altLang="ja-JP" sz="2800" dirty="0" smtClean="0"/>
                        <a:t>(GTX285)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rgbClr val="009A12"/>
                    </a:solidFill>
                  </a:tcPr>
                </a:tc>
              </a:tr>
              <a:tr h="6934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ベクトル長</a:t>
                      </a:r>
                      <a:endParaRPr kumimoji="1" lang="ja-JP" altLang="en-US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/>
                        <a:t>4</a:t>
                      </a:r>
                      <a:endParaRPr kumimoji="1" lang="ja-JP" altLang="en-US" sz="3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/>
                        <a:t>8</a:t>
                      </a:r>
                      <a:endParaRPr kumimoji="1" lang="ja-JP" altLang="en-US" sz="3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934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コア数</a:t>
                      </a:r>
                      <a:endParaRPr kumimoji="1" lang="ja-JP" altLang="en-US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/>
                        <a:t>4</a:t>
                      </a:r>
                      <a:endParaRPr kumimoji="1" lang="ja-JP" altLang="en-US" sz="3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/>
                        <a:t>30</a:t>
                      </a:r>
                      <a:endParaRPr kumimoji="1" lang="ja-JP" altLang="en-US" sz="3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934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レジスタ数</a:t>
                      </a:r>
                      <a:endParaRPr kumimoji="1" lang="ja-JP" altLang="en-US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200" smtClean="0"/>
                        <a:t>40?×4</a:t>
                      </a:r>
                      <a:endParaRPr kumimoji="1" lang="ja-JP" altLang="en-US" sz="3200" dirty="0" smtClean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/>
                        <a:t>4096×30</a:t>
                      </a:r>
                      <a:endParaRPr kumimoji="1" lang="ja-JP" altLang="en-US" sz="3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9345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スレッド数</a:t>
                      </a:r>
                      <a:endParaRPr kumimoji="1" lang="ja-JP" altLang="en-US" sz="24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/>
                        <a:t>2×4</a:t>
                      </a:r>
                      <a:endParaRPr kumimoji="1" lang="ja-JP" altLang="en-US" sz="3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 smtClean="0"/>
                        <a:t>1024×30</a:t>
                      </a:r>
                      <a:endParaRPr kumimoji="1" lang="ja-JP" altLang="en-US" sz="32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CC6A-9455-494E-A568-B86D06DEC4CE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5720" y="5214950"/>
            <a:ext cx="85011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600" dirty="0" smtClean="0"/>
              <a:t>GPU</a:t>
            </a:r>
            <a:r>
              <a:rPr kumimoji="1" lang="ja-JP" altLang="en-US" sz="2600" dirty="0" smtClean="0"/>
              <a:t>の設計：</a:t>
            </a:r>
            <a:r>
              <a:rPr kumimoji="1" lang="ja-JP" altLang="en-US" sz="2600" b="1" dirty="0" smtClean="0">
                <a:solidFill>
                  <a:srgbClr val="009A12"/>
                </a:solidFill>
              </a:rPr>
              <a:t>レジスタが圧倒的に多い</a:t>
            </a:r>
            <a:endParaRPr kumimoji="1" lang="en-US" altLang="ja-JP" sz="2600" b="1" dirty="0" smtClean="0">
              <a:solidFill>
                <a:srgbClr val="009A12"/>
              </a:solidFill>
            </a:endParaRPr>
          </a:p>
          <a:p>
            <a:r>
              <a:rPr lang="en-US" altLang="ja-JP" sz="2600" dirty="0" smtClean="0">
                <a:sym typeface="Wingdings" pitchFamily="2" charset="2"/>
              </a:rPr>
              <a:t></a:t>
            </a:r>
            <a:r>
              <a:rPr kumimoji="1" lang="ja-JP" altLang="en-US" sz="2600" dirty="0" smtClean="0"/>
              <a:t>レジスタを退避させることなく</a:t>
            </a:r>
            <a:r>
              <a:rPr kumimoji="1" lang="ja-JP" altLang="en-US" sz="2600" b="1" dirty="0" smtClean="0">
                <a:solidFill>
                  <a:srgbClr val="009A12"/>
                </a:solidFill>
              </a:rPr>
              <a:t>膨大な数のスレッド</a:t>
            </a:r>
            <a:r>
              <a:rPr kumimoji="1" lang="ja-JP" altLang="en-US" sz="2600" dirty="0" smtClean="0"/>
              <a:t>を駆動</a:t>
            </a:r>
            <a:endParaRPr kumimoji="1" lang="en-US" altLang="ja-JP" sz="2600" dirty="0" smtClean="0"/>
          </a:p>
          <a:p>
            <a:r>
              <a:rPr kumimoji="1" lang="en-US" altLang="ja-JP" sz="2600" dirty="0" smtClean="0">
                <a:sym typeface="Wingdings" pitchFamily="2" charset="2"/>
              </a:rPr>
              <a:t></a:t>
            </a:r>
            <a:r>
              <a:rPr kumimoji="1" lang="ja-JP" altLang="en-US" sz="2600" dirty="0" smtClean="0"/>
              <a:t>様々なレイテンシを隠蔽</a:t>
            </a:r>
            <a:endParaRPr kumimoji="1" lang="ja-JP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どんなマシンを使うのか？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 3" descr="IMG_08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571665" y="-285776"/>
            <a:ext cx="10715665" cy="7143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 3" descr="IMG_08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60780"/>
            <a:ext cx="3384376" cy="225625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sz="4900" dirty="0" smtClean="0"/>
              <a:t>DEGIMA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sz="3100" b="1" dirty="0" err="1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kumimoji="1" lang="en-US" altLang="ja-JP" sz="3100" dirty="0" err="1" smtClean="0">
                <a:latin typeface="Times New Roman" pitchFamily="18" charset="0"/>
                <a:cs typeface="Times New Roman" pitchFamily="18" charset="0"/>
              </a:rPr>
              <a:t>stination</a:t>
            </a:r>
            <a:r>
              <a:rPr kumimoji="1" lang="en-US" altLang="ja-JP" sz="31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kumimoji="1" lang="en-US" altLang="ja-JP" sz="31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1" lang="en-US" altLang="ja-JP" sz="3100" dirty="0" smtClean="0">
                <a:latin typeface="Times New Roman" pitchFamily="18" charset="0"/>
                <a:cs typeface="Times New Roman" pitchFamily="18" charset="0"/>
              </a:rPr>
              <a:t>PU </a:t>
            </a:r>
            <a:r>
              <a:rPr kumimoji="1" lang="en-US" altLang="ja-JP" sz="31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1" lang="en-US" altLang="ja-JP" sz="3100" dirty="0" smtClean="0">
                <a:latin typeface="Times New Roman" pitchFamily="18" charset="0"/>
                <a:cs typeface="Times New Roman" pitchFamily="18" charset="0"/>
              </a:rPr>
              <a:t>ntensive </a:t>
            </a:r>
            <a:r>
              <a:rPr kumimoji="1" lang="en-US" altLang="ja-JP" sz="3100" b="1" dirty="0" err="1" smtClean="0">
                <a:latin typeface="Times New Roman" pitchFamily="18" charset="0"/>
                <a:cs typeface="Times New Roman" pitchFamily="18" charset="0"/>
              </a:rPr>
              <a:t>MA</a:t>
            </a:r>
            <a:r>
              <a:rPr kumimoji="1" lang="en-US" altLang="ja-JP" sz="3100" dirty="0" err="1" smtClean="0">
                <a:latin typeface="Times New Roman" pitchFamily="18" charset="0"/>
                <a:cs typeface="Times New Roman" pitchFamily="18" charset="0"/>
              </a:rPr>
              <a:t>chines</a:t>
            </a:r>
            <a:endParaRPr kumimoji="1" lang="ja-JP" altLang="en-US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923928" y="1484784"/>
            <a:ext cx="4505724" cy="2229968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dirty="0" smtClean="0"/>
              <a:t>長崎大学「超並列メニーコアコンピューティングセンター」の</a:t>
            </a:r>
            <a:r>
              <a:rPr lang="en-US" altLang="ja-JP" dirty="0" smtClean="0"/>
              <a:t>GPU</a:t>
            </a:r>
            <a:r>
              <a:rPr lang="ja-JP" altLang="en-US" dirty="0" smtClean="0"/>
              <a:t>クラスタ </a:t>
            </a:r>
            <a:r>
              <a:rPr lang="en-US" altLang="ja-JP" dirty="0" smtClean="0"/>
              <a:t>led by </a:t>
            </a:r>
            <a:r>
              <a:rPr lang="ja-JP" altLang="en-US" dirty="0" smtClean="0"/>
              <a:t>濱田剛</a:t>
            </a:r>
            <a:endParaRPr lang="en-US" altLang="ja-JP" dirty="0" smtClean="0"/>
          </a:p>
          <a:p>
            <a:r>
              <a:rPr lang="ja-JP" altLang="en-US" dirty="0" smtClean="0"/>
              <a:t>「エッジなスパコン」</a:t>
            </a: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357158" y="3803413"/>
            <a:ext cx="8501122" cy="2554545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3200" dirty="0" smtClean="0"/>
              <a:t> 約</a:t>
            </a:r>
            <a:r>
              <a:rPr lang="en-US" altLang="ja-JP" sz="3200" dirty="0" smtClean="0"/>
              <a:t>800×NVIDIA GT200 GPU</a:t>
            </a:r>
            <a:r>
              <a:rPr lang="ja-JP" altLang="en-US" sz="3200" dirty="0" smtClean="0"/>
              <a:t>型演算器</a:t>
            </a:r>
            <a:endParaRPr lang="en-US" altLang="ja-JP" sz="3200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3200" dirty="0" smtClean="0"/>
              <a:t>うち</a:t>
            </a:r>
            <a:r>
              <a:rPr lang="en-US" altLang="ja-JP" sz="3200" dirty="0" smtClean="0"/>
              <a:t>576</a:t>
            </a:r>
            <a:r>
              <a:rPr lang="ja-JP" altLang="en-US" sz="3200" dirty="0" smtClean="0"/>
              <a:t>個は</a:t>
            </a:r>
            <a:r>
              <a:rPr lang="en-US" altLang="ja-JP" sz="3200" dirty="0" err="1" smtClean="0"/>
              <a:t>InfiniBand</a:t>
            </a:r>
            <a:r>
              <a:rPr lang="ja-JP" altLang="en-US" sz="3200" dirty="0" smtClean="0"/>
              <a:t>で連結</a:t>
            </a:r>
            <a:endParaRPr lang="en-US" altLang="ja-JP" sz="3200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3200" dirty="0" smtClean="0"/>
              <a:t> 単精度ピーク演算性能</a:t>
            </a:r>
            <a:r>
              <a:rPr lang="en-US" altLang="ja-JP" sz="3200" dirty="0" smtClean="0"/>
              <a:t>: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514.9TFlop/s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3200" dirty="0" smtClean="0"/>
              <a:t> 最大</a:t>
            </a:r>
            <a:r>
              <a:rPr lang="en-US" altLang="ja-JP" sz="3200" dirty="0" smtClean="0"/>
              <a:t>1769’4720</a:t>
            </a:r>
            <a:r>
              <a:rPr lang="ja-JP" altLang="en-US" sz="3200" dirty="0" smtClean="0"/>
              <a:t>スレッドを同時実行可能</a:t>
            </a:r>
            <a:r>
              <a:rPr lang="en-US" altLang="ja-JP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3200" dirty="0" smtClean="0"/>
              <a:t> </a:t>
            </a:r>
            <a:r>
              <a:rPr lang="ja-JP" altLang="en-US" sz="2400" dirty="0" smtClean="0"/>
              <a:t>総ビデオメモリ</a:t>
            </a:r>
            <a:r>
              <a:rPr lang="en-US" altLang="ja-JP" sz="2400" dirty="0" smtClean="0"/>
              <a:t>: </a:t>
            </a:r>
            <a:r>
              <a:rPr lang="ja-JP" altLang="en-US" sz="2400" dirty="0" smtClean="0"/>
              <a:t>約</a:t>
            </a:r>
            <a:r>
              <a:rPr lang="en-US" altLang="ja-JP" sz="2400" dirty="0" smtClean="0"/>
              <a:t>460GB</a:t>
            </a:r>
            <a:r>
              <a:rPr lang="ja-JP" altLang="en-US" sz="2400" dirty="0" smtClean="0"/>
              <a:t>　ビデオメモリ帯域幅</a:t>
            </a:r>
            <a:r>
              <a:rPr lang="en-US" altLang="ja-JP" sz="2400" dirty="0" smtClean="0"/>
              <a:t>: 64.454TB/s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1143000"/>
          </a:xfrm>
        </p:spPr>
        <p:txBody>
          <a:bodyPr/>
          <a:lstStyle/>
          <a:p>
            <a:r>
              <a:rPr kumimoji="1" lang="en-US" altLang="ja-JP" dirty="0" smtClean="0"/>
              <a:t>TSUBAME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528894"/>
            <a:ext cx="7972452" cy="1971676"/>
          </a:xfrm>
        </p:spPr>
        <p:txBody>
          <a:bodyPr>
            <a:normAutofit lnSpcReduction="10000"/>
          </a:bodyPr>
          <a:lstStyle/>
          <a:p>
            <a:r>
              <a:rPr lang="ja-JP" altLang="en-US" dirty="0" smtClean="0"/>
              <a:t>東京工業大学</a:t>
            </a:r>
            <a:r>
              <a:rPr lang="en-US" altLang="ja-JP" dirty="0" smtClean="0"/>
              <a:t>TSUBAME</a:t>
            </a:r>
            <a:r>
              <a:rPr lang="ja-JP" altLang="en-US" dirty="0" smtClean="0"/>
              <a:t> グリッドクラスタ</a:t>
            </a:r>
            <a:endParaRPr lang="en-US" altLang="ja-JP" dirty="0" smtClean="0"/>
          </a:p>
          <a:p>
            <a:pPr>
              <a:buNone/>
            </a:pPr>
            <a:r>
              <a:rPr lang="ja-JP" altLang="en-US" sz="1600" dirty="0" smtClean="0"/>
              <a:t>平成</a:t>
            </a:r>
            <a:r>
              <a:rPr lang="en-US" altLang="ja-JP" sz="1600" dirty="0" smtClean="0"/>
              <a:t>22</a:t>
            </a:r>
            <a:r>
              <a:rPr lang="ja-JP" altLang="en-US" sz="1600" dirty="0" smtClean="0"/>
              <a:t>年度</a:t>
            </a:r>
            <a:r>
              <a:rPr lang="ja-JP" altLang="ja-JP" sz="1600" dirty="0" smtClean="0"/>
              <a:t>学際大規模情報基盤共同利用・共同研究拠点公募型共同研究（試行</a:t>
            </a:r>
            <a:r>
              <a:rPr lang="ja-JP" altLang="ja-JP" sz="1600" dirty="0" smtClean="0"/>
              <a:t>）</a:t>
            </a:r>
          </a:p>
          <a:p>
            <a:r>
              <a:rPr lang="ja-JP" altLang="en-US" dirty="0" smtClean="0"/>
              <a:t>共同利用に供されている</a:t>
            </a:r>
            <a:r>
              <a:rPr lang="en-US" altLang="ja-JP" dirty="0" smtClean="0"/>
              <a:t>GPU</a:t>
            </a:r>
            <a:r>
              <a:rPr lang="ja-JP" altLang="en-US" dirty="0" smtClean="0"/>
              <a:t>スパコン</a:t>
            </a:r>
            <a:endParaRPr lang="en-US" altLang="ja-JP" dirty="0" smtClean="0"/>
          </a:p>
          <a:p>
            <a:r>
              <a:rPr lang="en-US" altLang="ja-JP" dirty="0" smtClean="0"/>
              <a:t>GPU</a:t>
            </a:r>
            <a:r>
              <a:rPr lang="ja-JP" altLang="en-US" dirty="0" smtClean="0"/>
              <a:t>が利用できる最大のキュー </a:t>
            </a:r>
            <a:r>
              <a:rPr lang="en-US" altLang="ja-JP" dirty="0" smtClean="0"/>
              <a:t>= hpc1tes2</a:t>
            </a:r>
            <a:endParaRPr lang="en-US" altLang="ja-JP" dirty="0" smtClean="0"/>
          </a:p>
        </p:txBody>
      </p:sp>
      <p:pic>
        <p:nvPicPr>
          <p:cNvPr id="4" name="図 3" descr="tsubame1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357166"/>
            <a:ext cx="2714644" cy="2035983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57158" y="4581607"/>
            <a:ext cx="8501122" cy="2062103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ja-JP" altLang="en-US" sz="3200" dirty="0" smtClean="0"/>
              <a:t> </a:t>
            </a:r>
            <a:r>
              <a:rPr lang="en-US" altLang="ja-JP" sz="3200" dirty="0" smtClean="0"/>
              <a:t>120×NVIDIA GT200 GPU</a:t>
            </a:r>
            <a:r>
              <a:rPr lang="ja-JP" altLang="en-US" sz="3200" dirty="0" smtClean="0"/>
              <a:t>型演算器</a:t>
            </a:r>
            <a:endParaRPr lang="en-US" altLang="ja-JP" sz="3200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3200" dirty="0" smtClean="0"/>
              <a:t> 単精度ピーク演算性能</a:t>
            </a:r>
            <a:r>
              <a:rPr lang="en-US" altLang="ja-JP" sz="3200" dirty="0" smtClean="0"/>
              <a:t>: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124.2TFlop/s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3200" dirty="0" smtClean="0"/>
              <a:t> 最大</a:t>
            </a:r>
            <a:r>
              <a:rPr lang="en-US" altLang="ja-JP" sz="3200" dirty="0" smtClean="0"/>
              <a:t>122’880</a:t>
            </a:r>
            <a:r>
              <a:rPr lang="ja-JP" altLang="en-US" sz="3200" dirty="0" smtClean="0"/>
              <a:t>スレッドを同時実行可能</a:t>
            </a:r>
            <a:r>
              <a:rPr lang="en-US" altLang="ja-JP" sz="32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ja-JP" altLang="en-US" sz="3200" dirty="0" smtClean="0"/>
              <a:t> </a:t>
            </a:r>
            <a:r>
              <a:rPr lang="ja-JP" altLang="en-US" sz="2800" dirty="0" smtClean="0"/>
              <a:t>総ビデオメモリ</a:t>
            </a:r>
            <a:r>
              <a:rPr lang="en-US" altLang="ja-JP" sz="2800" dirty="0" smtClean="0"/>
              <a:t>: 480GB</a:t>
            </a:r>
            <a:r>
              <a:rPr lang="ja-JP" altLang="en-US" sz="2800" dirty="0" smtClean="0"/>
              <a:t>　ビデオメモリ帯域幅</a:t>
            </a:r>
            <a:r>
              <a:rPr lang="en-US" altLang="ja-JP" sz="2800" dirty="0" smtClean="0"/>
              <a:t>: 1.224TB/s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9-06-25-astrophysic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2009-12-10-PFI-GPU-Computing</Template>
  <TotalTime>909</TotalTime>
  <Words>1382</Words>
  <Application>Microsoft Office PowerPoint</Application>
  <PresentationFormat>画面に合わせる (4:3)</PresentationFormat>
  <Paragraphs>263</Paragraphs>
  <Slides>37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37</vt:i4>
      </vt:variant>
    </vt:vector>
  </HeadingPairs>
  <TitlesOfParts>
    <vt:vector size="39" baseType="lpstr">
      <vt:lpstr>2009-06-25-astrophysics</vt:lpstr>
      <vt:lpstr>Office テーマ</vt:lpstr>
      <vt:lpstr>偏微分方程式シミュレーションのための並列DSL「Paraiso」計画</vt:lpstr>
      <vt:lpstr>Monadiusの作者です</vt:lpstr>
      <vt:lpstr>スライド 3</vt:lpstr>
      <vt:lpstr>スライド 4</vt:lpstr>
      <vt:lpstr>GPUのさらに高い並列計算性能</vt:lpstr>
      <vt:lpstr>どんなマシンを使うのか？</vt:lpstr>
      <vt:lpstr>スライド 7</vt:lpstr>
      <vt:lpstr>DEGIMA DEstination of GPU Intensive MAchines</vt:lpstr>
      <vt:lpstr>TSUBAME</vt:lpstr>
      <vt:lpstr>TSUBAME 2.0 メモリヒエラルキ(一部推測)</vt:lpstr>
      <vt:lpstr>スライド 11</vt:lpstr>
      <vt:lpstr>どのような計算をしたいのか？</vt:lpstr>
      <vt:lpstr>偏微分方程式の陽解法とは？</vt:lpstr>
      <vt:lpstr>どんな方程式を解きたいのか？</vt:lpstr>
      <vt:lpstr>どんなアルゴリズムで解くのか？</vt:lpstr>
      <vt:lpstr>どんなコードで解くのか？</vt:lpstr>
      <vt:lpstr>もっと美しく書けないのか？</vt:lpstr>
      <vt:lpstr>問題</vt:lpstr>
      <vt:lpstr>モジュール化されていて 移植が楽で ちゃんと速度も出るコードを 美しく書けないのか？</vt:lpstr>
      <vt:lpstr>スライド 20</vt:lpstr>
      <vt:lpstr>いわばこんな風になっている</vt:lpstr>
      <vt:lpstr>スライド 22</vt:lpstr>
      <vt:lpstr>Paraiso</vt:lpstr>
      <vt:lpstr>Virtual Vector Machine</vt:lpstr>
      <vt:lpstr>スライド 25</vt:lpstr>
      <vt:lpstr>Paraiso 2008</vt:lpstr>
      <vt:lpstr>Paraiso2008 の文法とコード生成</vt:lpstr>
      <vt:lpstr>ハードウェアに特化したコードの生成</vt:lpstr>
      <vt:lpstr>数学構造の扱い</vt:lpstr>
      <vt:lpstr>アルゴリズムの生成</vt:lpstr>
      <vt:lpstr>簡単な使用例 : ローレンツアトラクタ</vt:lpstr>
      <vt:lpstr>Paraiso</vt:lpstr>
      <vt:lpstr>先行研究</vt:lpstr>
      <vt:lpstr>かなり似ている・・・</vt:lpstr>
      <vt:lpstr>スライド 35</vt:lpstr>
      <vt:lpstr>大丈夫かな・・・・</vt:lpstr>
      <vt:lpstr>Wikipediaより</vt:lpstr>
    </vt:vector>
  </TitlesOfParts>
  <Company>Preferred Infrastructure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nushio</dc:creator>
  <cp:lastModifiedBy>nushio</cp:lastModifiedBy>
  <cp:revision>49</cp:revision>
  <dcterms:created xsi:type="dcterms:W3CDTF">2010-07-28T08:22:20Z</dcterms:created>
  <dcterms:modified xsi:type="dcterms:W3CDTF">2010-07-31T01:27:08Z</dcterms:modified>
</cp:coreProperties>
</file>