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9" r:id="rId1"/>
  </p:sldMasterIdLst>
  <p:notesMasterIdLst>
    <p:notesMasterId r:id="rId41"/>
  </p:notesMasterIdLst>
  <p:handoutMasterIdLst>
    <p:handoutMasterId r:id="rId42"/>
  </p:handoutMasterIdLst>
  <p:sldIdLst>
    <p:sldId id="377" r:id="rId2"/>
    <p:sldId id="602" r:id="rId3"/>
    <p:sldId id="608" r:id="rId4"/>
    <p:sldId id="609" r:id="rId5"/>
    <p:sldId id="610" r:id="rId6"/>
    <p:sldId id="611" r:id="rId7"/>
    <p:sldId id="612" r:id="rId8"/>
    <p:sldId id="613" r:id="rId9"/>
    <p:sldId id="614" r:id="rId10"/>
    <p:sldId id="621" r:id="rId11"/>
    <p:sldId id="619" r:id="rId12"/>
    <p:sldId id="620" r:id="rId13"/>
    <p:sldId id="622" r:id="rId14"/>
    <p:sldId id="600" r:id="rId15"/>
    <p:sldId id="603" r:id="rId16"/>
    <p:sldId id="379" r:id="rId17"/>
    <p:sldId id="380" r:id="rId18"/>
    <p:sldId id="378" r:id="rId19"/>
    <p:sldId id="381" r:id="rId20"/>
    <p:sldId id="624" r:id="rId21"/>
    <p:sldId id="623" r:id="rId22"/>
    <p:sldId id="382" r:id="rId23"/>
    <p:sldId id="383" r:id="rId24"/>
    <p:sldId id="585" r:id="rId25"/>
    <p:sldId id="584" r:id="rId26"/>
    <p:sldId id="574" r:id="rId27"/>
    <p:sldId id="576" r:id="rId28"/>
    <p:sldId id="578" r:id="rId29"/>
    <p:sldId id="595" r:id="rId30"/>
    <p:sldId id="580" r:id="rId31"/>
    <p:sldId id="606" r:id="rId32"/>
    <p:sldId id="604" r:id="rId33"/>
    <p:sldId id="607" r:id="rId34"/>
    <p:sldId id="587" r:id="rId35"/>
    <p:sldId id="597" r:id="rId36"/>
    <p:sldId id="589" r:id="rId37"/>
    <p:sldId id="592" r:id="rId38"/>
    <p:sldId id="488" r:id="rId39"/>
    <p:sldId id="515" r:id="rId40"/>
  </p:sldIdLst>
  <p:sldSz cx="9144000" cy="6858000" type="screen4x3"/>
  <p:notesSz cx="6864350" cy="9750425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メイリオ" pitchFamily="50" charset="-128"/>
        <a:cs typeface="メイリオ" pitchFamily="50" charset="-128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メイリオ" pitchFamily="50" charset="-128"/>
        <a:cs typeface="メイリオ" pitchFamily="50" charset="-128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メイリオ" pitchFamily="50" charset="-128"/>
        <a:cs typeface="メイリオ" pitchFamily="50" charset="-128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メイリオ" pitchFamily="50" charset="-128"/>
        <a:cs typeface="メイリオ" pitchFamily="50" charset="-128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メイリオ" pitchFamily="50" charset="-128"/>
        <a:cs typeface="メイリオ" pitchFamily="50" charset="-128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メイリオ" pitchFamily="50" charset="-128"/>
        <a:cs typeface="メイリオ" pitchFamily="50" charset="-128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メイリオ" pitchFamily="50" charset="-128"/>
        <a:cs typeface="メイリオ" pitchFamily="50" charset="-128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メイリオ" pitchFamily="50" charset="-128"/>
        <a:cs typeface="メイリオ" pitchFamily="50" charset="-128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メイリオ" pitchFamily="50" charset="-128"/>
        <a:cs typeface="メイリオ" pitchFamily="50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80808"/>
    <a:srgbClr val="FF66FF"/>
    <a:srgbClr val="800000"/>
    <a:srgbClr val="009999"/>
    <a:srgbClr val="EEAF12"/>
    <a:srgbClr val="F56161"/>
    <a:srgbClr val="3366FF"/>
    <a:srgbClr val="F44A06"/>
    <a:srgbClr val="DC542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479" autoAdjust="0"/>
    <p:restoredTop sz="94660"/>
  </p:normalViewPr>
  <p:slideViewPr>
    <p:cSldViewPr>
      <p:cViewPr varScale="1">
        <p:scale>
          <a:sx n="66" d="100"/>
          <a:sy n="66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964" y="-96"/>
      </p:cViewPr>
      <p:guideLst>
        <p:guide orient="horz" pos="3071"/>
        <p:guide pos="216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497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endParaRPr lang="en-US" altLang="ja-JP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497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endParaRPr lang="en-US" altLang="ja-JP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61475"/>
            <a:ext cx="297497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endParaRPr lang="en-US" altLang="ja-JP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61475"/>
            <a:ext cx="297497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fld id="{A490BD03-4A92-407C-ACC4-7DFCD6086573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497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33" tIns="47467" rIns="94933" bIns="47467" numCol="1" anchor="t" anchorCtr="0" compatLnSpc="1">
            <a:prstTxWarp prst="textNoShape">
              <a:avLst/>
            </a:prstTxWarp>
          </a:bodyPr>
          <a:lstStyle>
            <a:lvl1pPr defTabSz="949325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endParaRPr lang="en-US" altLang="ja-JP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497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33" tIns="47467" rIns="94933" bIns="47467" numCol="1" anchor="t" anchorCtr="0" compatLnSpc="1">
            <a:prstTxWarp prst="textNoShape">
              <a:avLst/>
            </a:prstTxWarp>
          </a:bodyPr>
          <a:lstStyle>
            <a:lvl1pPr algn="r" defTabSz="949325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endParaRPr lang="en-US" altLang="ja-JP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5363" y="731838"/>
            <a:ext cx="4875212" cy="36560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30738"/>
            <a:ext cx="5492750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33" tIns="47467" rIns="94933" bIns="474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61475"/>
            <a:ext cx="297497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33" tIns="47467" rIns="94933" bIns="47467" numCol="1" anchor="b" anchorCtr="0" compatLnSpc="1">
            <a:prstTxWarp prst="textNoShape">
              <a:avLst/>
            </a:prstTxWarp>
          </a:bodyPr>
          <a:lstStyle>
            <a:lvl1pPr defTabSz="949325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endParaRPr lang="en-US" altLang="ja-JP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61475"/>
            <a:ext cx="297497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33" tIns="47467" rIns="94933" bIns="47467" numCol="1" anchor="b" anchorCtr="0" compatLnSpc="1">
            <a:prstTxWarp prst="textNoShape">
              <a:avLst/>
            </a:prstTxWarp>
          </a:bodyPr>
          <a:lstStyle>
            <a:lvl1pPr algn="r" defTabSz="949325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fld id="{B580FBBB-5196-4EE9-ABD5-32BF80CA4B91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50D11D-8F6B-4467-A0D0-6A95244E424D}" type="slidenum">
              <a:rPr lang="ja-JP" altLang="en-US" smtClean="0"/>
              <a:pPr>
                <a:defRPr/>
              </a:pPr>
              <a:t>14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50D11D-8F6B-4467-A0D0-6A95244E424D}" type="slidenum">
              <a:rPr lang="ja-JP" altLang="en-US" smtClean="0"/>
              <a:pPr>
                <a:defRPr/>
              </a:pPr>
              <a:t>34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50D11D-8F6B-4467-A0D0-6A95244E424D}" type="slidenum">
              <a:rPr lang="ja-JP" altLang="en-US" smtClean="0"/>
              <a:pPr>
                <a:defRPr/>
              </a:pPr>
              <a:t>35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50D11D-8F6B-4467-A0D0-6A95244E424D}" type="slidenum">
              <a:rPr lang="ja-JP" altLang="en-US" smtClean="0"/>
              <a:pPr>
                <a:defRPr/>
              </a:pPr>
              <a:t>36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50D11D-8F6B-4467-A0D0-6A95244E424D}" type="slidenum">
              <a:rPr lang="ja-JP" altLang="en-US" smtClean="0"/>
              <a:pPr>
                <a:defRPr/>
              </a:pPr>
              <a:t>15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39939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CAF2D46-3DA9-436B-9F92-6EFCA9C045D8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41987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3D7803A-DCD4-472F-B1BC-B5A2A7C32C64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23555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A099A2-1DF6-4AF8-925D-DAF5E7F29A1E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50D11D-8F6B-4467-A0D0-6A95244E424D}" type="slidenum">
              <a:rPr lang="ja-JP" altLang="en-US" smtClean="0"/>
              <a:pPr>
                <a:defRPr/>
              </a:pPr>
              <a:t>27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42DD6-5557-41DA-B333-C862FC6773FF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50D11D-8F6B-4467-A0D0-6A95244E424D}" type="slidenum">
              <a:rPr lang="ja-JP" altLang="en-US" smtClean="0"/>
              <a:pPr>
                <a:defRPr/>
              </a:pPr>
              <a:t>29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50D11D-8F6B-4467-A0D0-6A95244E424D}" type="slidenum">
              <a:rPr lang="ja-JP" altLang="en-US" smtClean="0"/>
              <a:pPr>
                <a:defRPr/>
              </a:pPr>
              <a:t>30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6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1027" name="Picture 3" descr="F:\lltiger\neta\fire.jpg"/>
          <p:cNvPicPr>
            <a:picLocks noChangeAspect="1" noChangeArrowheads="1"/>
          </p:cNvPicPr>
          <p:nvPr userDrawn="1"/>
        </p:nvPicPr>
        <p:blipFill>
          <a:blip r:embed="rId2" cstate="print">
            <a:lum bright="-45000"/>
          </a:blip>
          <a:srcRect/>
          <a:stretch>
            <a:fillRect/>
          </a:stretch>
        </p:blipFill>
        <p:spPr bwMode="auto">
          <a:xfrm>
            <a:off x="2428875" y="2381250"/>
            <a:ext cx="6715125" cy="4476750"/>
          </a:xfrm>
          <a:prstGeom prst="rect">
            <a:avLst/>
          </a:prstGeom>
          <a:noFill/>
        </p:spPr>
      </p:pic>
      <p:sp>
        <p:nvSpPr>
          <p:cNvPr id="7182" name="Rectangle 1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2149101-31B8-492F-886C-FC45C01B2686}" type="datetime5">
              <a:rPr lang="ja-JP" altLang="en-US" smtClean="0"/>
              <a:pPr/>
              <a:t>2010/08/01</a:t>
            </a:fld>
            <a:endParaRPr lang="en-US" altLang="ja-JP" dirty="0"/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0" y="5867400"/>
            <a:ext cx="9144000" cy="838200"/>
          </a:xfrm>
        </p:spPr>
        <p:txBody>
          <a:bodyPr/>
          <a:lstStyle>
            <a:lvl1pPr marL="0" indent="0" algn="ctr">
              <a:lnSpc>
                <a:spcPct val="130000"/>
              </a:lnSpc>
              <a:buFont typeface="Wingdings" pitchFamily="2" charset="2"/>
              <a:buNone/>
              <a:defRPr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ja-JP" altLang="en-US" dirty="0"/>
              <a:t>マスタ サブタイトルの書式設定</a:t>
            </a:r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0" y="1066800"/>
            <a:ext cx="9144000" cy="4648200"/>
          </a:xfrm>
        </p:spPr>
        <p:txBody>
          <a:bodyPr anchor="ctr" anchorCtr="0">
            <a:noAutofit/>
          </a:bodyPr>
          <a:lstStyle>
            <a:lvl1pPr algn="ctr">
              <a:defRPr sz="8000"/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altLang="ja-JP" dirty="0"/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C2AC77-7D08-4BB7-A94D-B0509A90DE90}" type="slidenum">
              <a:rPr lang="en-US" altLang="ja-JP" smtClean="0"/>
              <a:pPr/>
              <a:t>&lt;#&gt;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53B324-2749-4FF4-BCA8-A286EA68BFF0}" type="datetime5">
              <a:rPr lang="ja-JP" altLang="en-US"/>
              <a:pPr/>
              <a:t>2010/08/01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390BD-8A59-4BB5-801C-54846D2E20DB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934200" y="0"/>
            <a:ext cx="2209800" cy="66294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6477000" cy="6629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DA5ABA-715F-4DF7-932C-774E797B1324}" type="datetime5">
              <a:rPr lang="ja-JP" altLang="en-US"/>
              <a:pPr/>
              <a:t>2010/08/01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51821-93ED-4B12-BC67-722C348ECD98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9FDDE-5746-4959-9487-396C9D7A1EF8}" type="datetime5">
              <a:rPr lang="ja-JP" altLang="en-US" smtClean="0"/>
              <a:pPr/>
              <a:t>2010/08/01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FC7B7-44A7-421D-A434-3820D5A58935}" type="slidenum">
              <a:rPr lang="en-US" altLang="ja-JP" smtClean="0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ユーザー設定レイアウト">
    <p:bg>
      <p:bgPr>
        <a:gradFill>
          <a:gsLst>
            <a:gs pos="0">
              <a:srgbClr val="3B8AFF"/>
            </a:gs>
            <a:gs pos="10000">
              <a:schemeClr val="bg1"/>
            </a:gs>
            <a:gs pos="71000">
              <a:schemeClr val="bg1"/>
            </a:gs>
            <a:gs pos="90000">
              <a:srgbClr val="3B8AFF"/>
            </a:gs>
            <a:gs pos="100000">
              <a:srgbClr val="0066F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6856" y="53752"/>
            <a:ext cx="8229600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D438AF-86F6-4826-9AE6-5DC71C1633D9}" type="datetimeFigureOut">
              <a:rPr lang="ja-JP" altLang="en-US" smtClean="0"/>
              <a:pPr>
                <a:defRPr/>
              </a:pPr>
              <a:t>2010/8/1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04D85D-2B83-4D47-92A9-70013756F9DF}" type="slidenum">
              <a:rPr lang="ja-JP" altLang="en-US" smtClean="0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949F52-4484-476A-BD95-01E9A30F2D9E}" type="datetime5">
              <a:rPr lang="ja-JP" altLang="en-US"/>
              <a:pPr/>
              <a:t>2010/08/01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52C1A3-68C4-42AA-AB29-0133F84974DD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D056D5-39E6-473A-B081-F5B01FA0B649}" type="datetime5">
              <a:rPr lang="ja-JP" altLang="en-US"/>
              <a:pPr/>
              <a:t>2010/08/01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95B3E5-2FF9-44B7-97DB-D0560702079E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43434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800600" y="1447800"/>
            <a:ext cx="43434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D6F68D-4593-4778-B20E-476445CCAB34}" type="datetime5">
              <a:rPr lang="ja-JP" altLang="en-US"/>
              <a:pPr/>
              <a:t>2010/08/01</a:t>
            </a:fld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4F797B-4E8D-431D-A849-F771E18AD6A6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EAE239-6AAE-41D6-83A7-CC0AF246FAB5}" type="datetime5">
              <a:rPr lang="ja-JP" altLang="en-US"/>
              <a:pPr/>
              <a:t>2010/08/01</a:t>
            </a:fld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63D991-E861-47F8-A702-0D8C1120F0BA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31926A-9EEF-4938-A301-5B2FF782F11B}" type="datetime5">
              <a:rPr lang="ja-JP" altLang="en-US"/>
              <a:pPr/>
              <a:t>2010/08/01</a:t>
            </a:fld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A91119-1A41-420B-978F-A301978FD844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142385-0584-43F4-BF0A-E3F38D7A85BA}" type="datetime5">
              <a:rPr lang="ja-JP" altLang="en-US"/>
              <a:pPr/>
              <a:t>2010/08/01</a:t>
            </a:fld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EA188-6DDA-4822-B767-20A1FDF3DF2B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4D7EBD-3E90-4FFB-9AA5-1A9FBB49ECAD}" type="datetime5">
              <a:rPr lang="ja-JP" altLang="en-US"/>
              <a:pPr/>
              <a:t>2010/08/01</a:t>
            </a:fld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326567-8D32-4E76-BE35-E023B56AD89C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EE6EFB-C2D6-493F-BADA-8AE7FE081634}" type="datetime5">
              <a:rPr lang="ja-JP" altLang="en-US"/>
              <a:pPr/>
              <a:t>2010/08/01</a:t>
            </a:fld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392633-E579-4CCF-8410-E7A86174FC62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3B8AFF"/>
              </a:gs>
              <a:gs pos="10000">
                <a:schemeClr val="bg1"/>
              </a:gs>
              <a:gs pos="71000">
                <a:schemeClr val="bg1"/>
              </a:gs>
              <a:gs pos="90000">
                <a:srgbClr val="3B8AFF"/>
              </a:gs>
              <a:gs pos="100000">
                <a:srgbClr val="0066FF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8839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1600"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447800"/>
            <a:ext cx="8839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616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chemeClr val="bg1"/>
                </a:solidFill>
                <a:latin typeface="+mn-ea"/>
              </a:defRPr>
            </a:lvl1pPr>
          </a:lstStyle>
          <a:p>
            <a:fld id="{DCA9FDDE-5746-4959-9487-396C9D7A1EF8}" type="datetime5">
              <a:rPr lang="ja-JP" altLang="en-US" smtClean="0"/>
              <a:pPr/>
              <a:t>2010/08/01</a:t>
            </a:fld>
            <a:endParaRPr lang="en-US" altLang="ja-JP" dirty="0"/>
          </a:p>
        </p:txBody>
      </p:sp>
      <p:sp>
        <p:nvSpPr>
          <p:cNvPr id="616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14400" y="6553200"/>
            <a:ext cx="7315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solidFill>
                  <a:schemeClr val="bg1"/>
                </a:solidFill>
                <a:latin typeface="+mn-ea"/>
              </a:defRPr>
            </a:lvl1pPr>
          </a:lstStyle>
          <a:p>
            <a:endParaRPr lang="en-US" altLang="ja-JP" dirty="0"/>
          </a:p>
        </p:txBody>
      </p:sp>
      <p:sp>
        <p:nvSpPr>
          <p:cNvPr id="616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 b="1">
                <a:solidFill>
                  <a:schemeClr val="bg1"/>
                </a:solidFill>
                <a:latin typeface="+mn-ea"/>
              </a:defRPr>
            </a:lvl1pPr>
          </a:lstStyle>
          <a:p>
            <a:fld id="{EC0FC7B7-44A7-421D-A434-3820D5A58935}" type="slidenum">
              <a:rPr lang="en-US" altLang="ja-JP" smtClean="0"/>
              <a:pPr/>
              <a:t>&lt;#&gt;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Trebuchet MS" pitchFamily="34" charset="0"/>
          <a:ea typeface="メイリオ" pitchFamily="50" charset="-128"/>
          <a:cs typeface="メイリオ" pitchFamily="50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Trebuchet MS" pitchFamily="34" charset="0"/>
          <a:ea typeface="メイリオ" pitchFamily="50" charset="-128"/>
          <a:cs typeface="メイリオ" pitchFamily="50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Trebuchet MS" pitchFamily="34" charset="0"/>
          <a:ea typeface="メイリオ" pitchFamily="50" charset="-128"/>
          <a:cs typeface="メイリオ" pitchFamily="50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Trebuchet MS" pitchFamily="34" charset="0"/>
          <a:ea typeface="メイリオ" pitchFamily="50" charset="-128"/>
          <a:cs typeface="メイリオ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Trebuchet MS" pitchFamily="34" charset="0"/>
          <a:ea typeface="メイリオ" pitchFamily="50" charset="-128"/>
          <a:cs typeface="メイリオ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Trebuchet MS" pitchFamily="34" charset="0"/>
          <a:ea typeface="メイリオ" pitchFamily="50" charset="-128"/>
          <a:cs typeface="メイリオ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Trebuchet MS" pitchFamily="34" charset="0"/>
          <a:ea typeface="メイリオ" pitchFamily="50" charset="-128"/>
          <a:cs typeface="メイリオ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Trebuchet MS" pitchFamily="34" charset="0"/>
          <a:ea typeface="メイリオ" pitchFamily="50" charset="-128"/>
          <a:cs typeface="メイリオ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333399"/>
        </a:buClr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3366FF"/>
        </a:buClr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56161"/>
        </a:buClr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EEAF12"/>
        </a:buClr>
        <a:buSzPct val="9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9999"/>
        </a:buClr>
        <a:buSzPct val="9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999"/>
        </a:buClr>
        <a:buSzPct val="9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999"/>
        </a:buClr>
        <a:buSzPct val="9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999"/>
        </a:buClr>
        <a:buSzPct val="9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999"/>
        </a:buClr>
        <a:buSzPct val="9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michaelv.org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aa86/aaencode.html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utf-8.jp/public/sas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aa86/aa86.html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trac.webkit.org/wiki/Introducing%20SquirrelFish%20Extreme.ja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eblogs.mozillazine.org/roadmap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satine.org/archives/2008/09/19/squirrelfish-extreme-fastest-javascript-engine-yet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jsmsxdemo.googlepages.com/jsmsx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正方形/長方形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7170" name="Picture 2" descr="F:\lltiger\aa86\kaomoji-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6388" y="657225"/>
            <a:ext cx="5991225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8075" y="3810000"/>
            <a:ext cx="3352800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0115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smtClean="0"/>
              <a:t>JavaScript = Web2.0</a:t>
            </a:r>
            <a:r>
              <a:rPr lang="ja-JP" altLang="en-US" smtClean="0"/>
              <a:t>時代のマシン語？</a:t>
            </a:r>
          </a:p>
        </p:txBody>
      </p:sp>
      <p:pic>
        <p:nvPicPr>
          <p:cNvPr id="1370116" name="Picture 4" descr="firef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75" y="2819400"/>
            <a:ext cx="773113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0117" name="Picture 5" descr="i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7275" y="28194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0118" name="Picture 6" descr="konquero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76675" y="28194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0119" name="Picture 7" descr="oper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57675" y="1981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0120" name="Picture 8" descr="safar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14675" y="1981200"/>
            <a:ext cx="966788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0121" name="Picture 9" descr="gecko_other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43675" y="1981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0122" name="Picture 10" descr="netscape_logo_ikon_115px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00675" y="2057400"/>
            <a:ext cx="709613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0123" name="Picture 11" descr="mosaic-log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81675" y="49530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0124" name="Text Box 12"/>
          <p:cNvSpPr txBox="1">
            <a:spLocks noChangeArrowheads="1"/>
          </p:cNvSpPr>
          <p:nvPr/>
        </p:nvSpPr>
        <p:spPr bwMode="auto">
          <a:xfrm>
            <a:off x="3038475" y="1447800"/>
            <a:ext cx="4352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b="1"/>
              <a:t>Ajax, Web OS, Thin client…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752475" y="1524000"/>
            <a:ext cx="3810000" cy="5105400"/>
            <a:chOff x="96" y="1056"/>
            <a:chExt cx="2400" cy="3216"/>
          </a:xfrm>
        </p:grpSpPr>
        <p:pic>
          <p:nvPicPr>
            <p:cNvPr id="1370126" name="Picture 14" descr="new_070420_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96" y="2784"/>
              <a:ext cx="1104" cy="10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</p:pic>
        <p:pic>
          <p:nvPicPr>
            <p:cNvPr id="1370127" name="Picture 15" descr="iphone-1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84" y="1056"/>
              <a:ext cx="900" cy="1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59421" name="AutoShape 16"/>
            <p:cNvSpPr>
              <a:spLocks noChangeArrowheads="1"/>
            </p:cNvSpPr>
            <p:nvPr/>
          </p:nvSpPr>
          <p:spPr bwMode="auto">
            <a:xfrm>
              <a:off x="1008" y="4032"/>
              <a:ext cx="1488" cy="192"/>
            </a:xfrm>
            <a:prstGeom prst="leftArrow">
              <a:avLst>
                <a:gd name="adj1" fmla="val 33333"/>
                <a:gd name="adj2" fmla="val 164580"/>
              </a:avLst>
            </a:prstGeom>
            <a:gradFill rotWithShape="1">
              <a:gsLst>
                <a:gs pos="0">
                  <a:srgbClr val="333399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9422" name="Text Box 17"/>
            <p:cNvSpPr txBox="1">
              <a:spLocks noChangeArrowheads="1"/>
            </p:cNvSpPr>
            <p:nvPr/>
          </p:nvSpPr>
          <p:spPr bwMode="auto">
            <a:xfrm>
              <a:off x="143" y="3984"/>
              <a:ext cx="7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400" b="1"/>
                <a:t>mobile</a:t>
              </a:r>
            </a:p>
          </p:txBody>
        </p:sp>
        <p:sp>
          <p:nvSpPr>
            <p:cNvPr id="59423" name="Text Box 18"/>
            <p:cNvSpPr txBox="1">
              <a:spLocks noChangeArrowheads="1"/>
            </p:cNvSpPr>
            <p:nvPr/>
          </p:nvSpPr>
          <p:spPr bwMode="auto">
            <a:xfrm>
              <a:off x="672" y="2400"/>
              <a:ext cx="4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 b="1">
                  <a:solidFill>
                    <a:srgbClr val="FF0000"/>
                  </a:solidFill>
                  <a:latin typeface="Trebuchet MS" pitchFamily="34" charset="0"/>
                </a:rPr>
                <a:t>      </a:t>
              </a:r>
            </a:p>
          </p:txBody>
        </p:sp>
        <p:sp>
          <p:nvSpPr>
            <p:cNvPr id="59424" name="Line 19"/>
            <p:cNvSpPr>
              <a:spLocks noChangeShapeType="1"/>
            </p:cNvSpPr>
            <p:nvPr/>
          </p:nvSpPr>
          <p:spPr bwMode="auto">
            <a:xfrm flipH="1" flipV="1">
              <a:off x="576" y="2352"/>
              <a:ext cx="0" cy="288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59409" name="Text Box 29"/>
          <p:cNvSpPr txBox="1">
            <a:spLocks noChangeArrowheads="1"/>
          </p:cNvSpPr>
          <p:nvPr/>
        </p:nvSpPr>
        <p:spPr bwMode="auto">
          <a:xfrm>
            <a:off x="4562475" y="61722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 b="1"/>
              <a:t>browser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70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70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70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70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70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70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70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70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70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70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70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7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70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70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70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70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70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70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70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7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70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70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70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7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70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70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70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7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70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70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70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7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70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70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70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01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66738"/>
            <a:ext cx="8382000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これからは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>JavaScript</a:t>
            </a:r>
            <a:r>
              <a:rPr lang="ja-JP" altLang="en-US" dirty="0" smtClean="0"/>
              <a:t>が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世界を支配する！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市場調査</a:t>
            </a:r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67544" y="1412776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altLang="ja-JP" sz="3600" b="1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rPr>
              <a:t>JavaScript </a:t>
            </a:r>
            <a:r>
              <a:rPr lang="ja-JP" altLang="en-US" sz="3600" b="1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rPr>
              <a:t>が好き</a:t>
            </a:r>
            <a:r>
              <a:rPr lang="en-US" altLang="ja-JP" sz="3600" b="1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rPr>
              <a:t>/</a:t>
            </a:r>
            <a:r>
              <a:rPr lang="ja-JP" altLang="en-US" sz="3600" b="1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rPr>
              <a:t>嫌いな人 </a:t>
            </a:r>
            <a:r>
              <a:rPr lang="en-US" altLang="ja-JP" sz="3600" b="1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rPr>
              <a:t>(</a:t>
            </a:r>
            <a:r>
              <a:rPr lang="ja-JP" altLang="en-US" sz="3600" b="1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rPr>
              <a:t>挙手</a:t>
            </a:r>
            <a:r>
              <a:rPr lang="en-US" altLang="ja-JP" sz="3600" b="1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rPr>
              <a:t>!)</a:t>
            </a:r>
          </a:p>
        </p:txBody>
      </p:sp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755576" y="2060848"/>
          <a:ext cx="7488832" cy="3168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1872208"/>
                <a:gridCol w="1872208"/>
                <a:gridCol w="1872208"/>
              </a:tblGrid>
              <a:tr h="528058">
                <a:tc>
                  <a:txBody>
                    <a:bodyPr/>
                    <a:lstStyle/>
                    <a:p>
                      <a:pPr algn="ctr"/>
                      <a:endParaRPr kumimoji="1" lang="ja-JP" altLang="en-US" sz="2000" b="0"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smtClean="0">
                          <a:latin typeface="メイリオ" pitchFamily="50" charset="-128"/>
                          <a:ea typeface="メイリオ" pitchFamily="50" charset="-128"/>
                        </a:rPr>
                        <a:t>"</a:t>
                      </a:r>
                      <a:r>
                        <a:rPr kumimoji="1" lang="ja-JP" altLang="en-US" sz="2000" b="0" smtClean="0">
                          <a:latin typeface="メイリオ" pitchFamily="50" charset="-128"/>
                          <a:ea typeface="メイリオ" pitchFamily="50" charset="-128"/>
                        </a:rPr>
                        <a:t>～が好き</a:t>
                      </a:r>
                      <a:r>
                        <a:rPr kumimoji="1" lang="en-US" altLang="ja-JP" sz="2000" b="0" smtClean="0">
                          <a:latin typeface="メイリオ" pitchFamily="50" charset="-128"/>
                          <a:ea typeface="メイリオ" pitchFamily="50" charset="-128"/>
                        </a:rPr>
                        <a:t>"</a:t>
                      </a:r>
                      <a:endParaRPr kumimoji="1" lang="ja-JP" altLang="en-US" sz="2000" b="0"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smtClean="0">
                          <a:latin typeface="メイリオ" pitchFamily="50" charset="-128"/>
                          <a:ea typeface="メイリオ" pitchFamily="50" charset="-128"/>
                        </a:rPr>
                        <a:t>"</a:t>
                      </a:r>
                      <a:r>
                        <a:rPr kumimoji="1" lang="ja-JP" altLang="en-US" sz="2000" b="0" smtClean="0">
                          <a:latin typeface="メイリオ" pitchFamily="50" charset="-128"/>
                          <a:ea typeface="メイリオ" pitchFamily="50" charset="-128"/>
                        </a:rPr>
                        <a:t>～が嫌い</a:t>
                      </a:r>
                      <a:r>
                        <a:rPr kumimoji="1" lang="en-US" altLang="ja-JP" sz="2000" b="0" smtClean="0">
                          <a:latin typeface="メイリオ" pitchFamily="50" charset="-128"/>
                          <a:ea typeface="メイリオ" pitchFamily="50" charset="-128"/>
                        </a:rPr>
                        <a:t>"</a:t>
                      </a:r>
                      <a:endParaRPr kumimoji="1" lang="ja-JP" altLang="en-US" sz="2000" b="0"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smtClean="0">
                          <a:latin typeface="メイリオ" pitchFamily="50" charset="-128"/>
                          <a:ea typeface="メイリオ" pitchFamily="50" charset="-128"/>
                        </a:rPr>
                        <a:t>好きな人</a:t>
                      </a:r>
                      <a:endParaRPr kumimoji="1" lang="ja-JP" altLang="en-US" sz="2000" b="0"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52805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smtClean="0">
                          <a:latin typeface="メイリオ" pitchFamily="50" charset="-128"/>
                          <a:ea typeface="メイリオ" pitchFamily="50" charset="-128"/>
                        </a:rPr>
                        <a:t>JavaScript</a:t>
                      </a:r>
                      <a:endParaRPr kumimoji="1" lang="ja-JP" altLang="en-US" sz="2000" b="1"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smtClean="0">
                          <a:latin typeface="メイリオ" pitchFamily="50" charset="-128"/>
                          <a:ea typeface="メイリオ" pitchFamily="50" charset="-128"/>
                        </a:rPr>
                        <a:t>3,220,000</a:t>
                      </a:r>
                      <a:endParaRPr kumimoji="1" lang="ja-JP" altLang="en-US" sz="2000" b="1"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smtClean="0">
                          <a:latin typeface="メイリオ" pitchFamily="50" charset="-128"/>
                          <a:ea typeface="メイリオ" pitchFamily="50" charset="-128"/>
                        </a:rPr>
                        <a:t>230,000</a:t>
                      </a:r>
                      <a:endParaRPr kumimoji="1" lang="ja-JP" altLang="en-US" sz="2000" b="1"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smtClean="0">
                          <a:latin typeface="メイリオ" pitchFamily="50" charset="-128"/>
                          <a:ea typeface="メイリオ" pitchFamily="50" charset="-128"/>
                        </a:rPr>
                        <a:t>93.3%</a:t>
                      </a:r>
                      <a:endParaRPr kumimoji="1" lang="ja-JP" altLang="en-US" sz="2000" b="1"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52805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smtClean="0">
                          <a:latin typeface="メイリオ" pitchFamily="50" charset="-128"/>
                          <a:ea typeface="メイリオ" pitchFamily="50" charset="-128"/>
                        </a:rPr>
                        <a:t>Perl</a:t>
                      </a:r>
                      <a:endParaRPr kumimoji="1" lang="ja-JP" altLang="en-US" sz="2000" b="0"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smtClean="0">
                          <a:latin typeface="メイリオ" pitchFamily="50" charset="-128"/>
                          <a:ea typeface="メイリオ" pitchFamily="50" charset="-128"/>
                        </a:rPr>
                        <a:t>18,800</a:t>
                      </a:r>
                      <a:endParaRPr kumimoji="1" lang="ja-JP" altLang="en-US" sz="2000" b="0"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smtClean="0">
                          <a:latin typeface="メイリオ" pitchFamily="50" charset="-128"/>
                          <a:ea typeface="メイリオ" pitchFamily="50" charset="-128"/>
                        </a:rPr>
                        <a:t>66,100</a:t>
                      </a:r>
                      <a:endParaRPr kumimoji="1" lang="ja-JP" altLang="en-US" sz="2000" b="0"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smtClean="0">
                          <a:latin typeface="メイリオ" pitchFamily="50" charset="-128"/>
                          <a:ea typeface="メイリオ" pitchFamily="50" charset="-128"/>
                        </a:rPr>
                        <a:t>22.1%</a:t>
                      </a:r>
                      <a:endParaRPr kumimoji="1" lang="ja-JP" altLang="en-US" sz="2000" b="0"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52805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smtClean="0">
                          <a:latin typeface="メイリオ" pitchFamily="50" charset="-128"/>
                          <a:ea typeface="メイリオ" pitchFamily="50" charset="-128"/>
                        </a:rPr>
                        <a:t>Ruby</a:t>
                      </a:r>
                      <a:endParaRPr kumimoji="1" lang="ja-JP" altLang="en-US" sz="2000" b="0"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smtClean="0">
                          <a:latin typeface="メイリオ" pitchFamily="50" charset="-128"/>
                          <a:ea typeface="メイリオ" pitchFamily="50" charset="-128"/>
                        </a:rPr>
                        <a:t>20,300</a:t>
                      </a:r>
                      <a:endParaRPr kumimoji="1" lang="ja-JP" altLang="en-US" sz="2000" b="0"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smtClean="0">
                          <a:latin typeface="メイリオ" pitchFamily="50" charset="-128"/>
                          <a:ea typeface="メイリオ" pitchFamily="50" charset="-128"/>
                        </a:rPr>
                        <a:t>52,200</a:t>
                      </a:r>
                      <a:endParaRPr kumimoji="1" lang="ja-JP" altLang="en-US" sz="2000" b="0"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smtClean="0">
                          <a:latin typeface="メイリオ" pitchFamily="50" charset="-128"/>
                          <a:ea typeface="メイリオ" pitchFamily="50" charset="-128"/>
                        </a:rPr>
                        <a:t>28.0%</a:t>
                      </a:r>
                      <a:endParaRPr kumimoji="1" lang="ja-JP" altLang="en-US" sz="2000" b="0"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52805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smtClean="0">
                          <a:latin typeface="メイリオ" pitchFamily="50" charset="-128"/>
                          <a:ea typeface="メイリオ" pitchFamily="50" charset="-128"/>
                        </a:rPr>
                        <a:t>PHP</a:t>
                      </a:r>
                      <a:endParaRPr kumimoji="1" lang="ja-JP" altLang="en-US" sz="2000" b="0"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smtClean="0">
                          <a:latin typeface="メイリオ" pitchFamily="50" charset="-128"/>
                          <a:ea typeface="メイリオ" pitchFamily="50" charset="-128"/>
                        </a:rPr>
                        <a:t>42,300</a:t>
                      </a:r>
                      <a:endParaRPr kumimoji="1" lang="ja-JP" altLang="en-US" sz="2000" b="0"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smtClean="0">
                          <a:latin typeface="メイリオ" pitchFamily="50" charset="-128"/>
                          <a:ea typeface="メイリオ" pitchFamily="50" charset="-128"/>
                        </a:rPr>
                        <a:t>172,000</a:t>
                      </a:r>
                      <a:endParaRPr kumimoji="1" lang="ja-JP" altLang="en-US" sz="2000" b="0"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smtClean="0">
                          <a:latin typeface="メイリオ" pitchFamily="50" charset="-128"/>
                          <a:ea typeface="メイリオ" pitchFamily="50" charset="-128"/>
                        </a:rPr>
                        <a:t>19.7%</a:t>
                      </a:r>
                      <a:endParaRPr kumimoji="1" lang="ja-JP" altLang="en-US" sz="2000" b="0"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52805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smtClean="0">
                          <a:latin typeface="メイリオ" pitchFamily="50" charset="-128"/>
                          <a:ea typeface="メイリオ" pitchFamily="50" charset="-128"/>
                        </a:rPr>
                        <a:t>Python</a:t>
                      </a:r>
                      <a:endParaRPr kumimoji="1" lang="ja-JP" altLang="en-US" sz="2000" b="0"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smtClean="0">
                          <a:latin typeface="メイリオ" pitchFamily="50" charset="-128"/>
                          <a:ea typeface="メイリオ" pitchFamily="50" charset="-128"/>
                        </a:rPr>
                        <a:t>118,000</a:t>
                      </a:r>
                      <a:endParaRPr kumimoji="1" lang="ja-JP" altLang="en-US" sz="2000" b="0"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smtClean="0">
                          <a:latin typeface="メイリオ" pitchFamily="50" charset="-128"/>
                          <a:ea typeface="メイリオ" pitchFamily="50" charset="-128"/>
                        </a:rPr>
                        <a:t>29,600</a:t>
                      </a:r>
                      <a:endParaRPr kumimoji="1" lang="ja-JP" altLang="en-US" sz="2000" b="0"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smtClean="0">
                          <a:latin typeface="メイリオ" pitchFamily="50" charset="-128"/>
                          <a:ea typeface="メイリオ" pitchFamily="50" charset="-128"/>
                        </a:rPr>
                        <a:t>79.9%</a:t>
                      </a:r>
                      <a:endParaRPr kumimoji="1" lang="ja-JP" altLang="en-US" sz="2000" b="0"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539552" y="5373216"/>
            <a:ext cx="8424936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altLang="ja-JP" sz="160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rPr>
              <a:t>Google</a:t>
            </a:r>
            <a:r>
              <a:rPr lang="ja-JP" altLang="en-US" sz="160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rPr>
              <a:t>調べ</a:t>
            </a:r>
            <a:r>
              <a:rPr lang="en-US" altLang="ja-JP" sz="160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rPr>
              <a:t>: </a:t>
            </a:r>
          </a:p>
          <a:p>
            <a:pPr algn="l">
              <a:buNone/>
            </a:pPr>
            <a:r>
              <a:rPr lang="en-US" altLang="ja-JP" sz="160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rPr>
              <a:t>http://www.google.co.jp/search?hl=ja&amp;lr=lang_ja&amp;q="JavaScript</a:t>
            </a:r>
            <a:r>
              <a:rPr lang="ja-JP" altLang="en-US" sz="160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rPr>
              <a:t>が好き</a:t>
            </a:r>
            <a:r>
              <a:rPr lang="en-US" altLang="ja-JP" sz="160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rPr>
              <a:t>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JavaScript</a:t>
            </a:r>
            <a:r>
              <a:rPr lang="ja-JP" altLang="en-US" smtClean="0"/>
              <a:t>が好かれる理由</a:t>
            </a:r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11560" y="1628800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ja-JP" altLang="en-US" sz="3200" b="1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rPr>
              <a:t>勝手にベスト</a:t>
            </a:r>
            <a:r>
              <a:rPr lang="en-US" altLang="ja-JP" sz="3200" b="1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rPr>
              <a:t>3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55576" y="2348880"/>
            <a:ext cx="77768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Wingdings" pitchFamily="2" charset="2"/>
              <a:buChar char="n"/>
            </a:pPr>
            <a:r>
              <a:rPr lang="ja-JP" altLang="en-US" sz="28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rPr>
              <a:t>インデントが自由（強制されない！）</a:t>
            </a:r>
            <a:endParaRPr lang="en-US" altLang="ja-JP" sz="2800" dirty="0" smtClean="0">
              <a:latin typeface="メイリオ" pitchFamily="50" charset="-128"/>
            </a:endParaRPr>
          </a:p>
          <a:p>
            <a:pPr algn="l">
              <a:buFont typeface="Wingdings" pitchFamily="2" charset="2"/>
              <a:buChar char="n"/>
            </a:pPr>
            <a:r>
              <a:rPr lang="ja-JP" altLang="en-US" sz="28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rPr>
              <a:t>変数名も自由（</a:t>
            </a:r>
            <a:r>
              <a:rPr lang="en-US" altLang="ja-JP" sz="28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rPr>
              <a:t>Unicode</a:t>
            </a:r>
            <a:r>
              <a:rPr lang="ja-JP" altLang="en-US" sz="28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rPr>
              <a:t>文字も使えるよ！）</a:t>
            </a:r>
            <a:endParaRPr lang="en-US" altLang="ja-JP" sz="28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</a:endParaRPr>
          </a:p>
          <a:p>
            <a:pPr algn="l">
              <a:buFont typeface="Wingdings" pitchFamily="2" charset="2"/>
              <a:buChar char="n"/>
            </a:pPr>
            <a:r>
              <a:rPr lang="en-US" altLang="ja-JP" sz="28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rPr>
              <a:t>ECMA-262, ISO/IEC 16262, JIS X 3060</a:t>
            </a:r>
            <a:br>
              <a:rPr lang="en-US" altLang="ja-JP" sz="28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rPr>
            </a:br>
            <a:r>
              <a:rPr lang="ja-JP" altLang="en-US" sz="28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rPr>
              <a:t>　で既に規格化されてるよ！（国際標準）</a:t>
            </a:r>
            <a:endParaRPr lang="en-US" altLang="ja-JP" sz="28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11560" y="4581128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ja-JP" altLang="en-US" sz="3200" b="1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rPr>
              <a:t>ようするに</a:t>
            </a:r>
            <a:endParaRPr lang="en-US" altLang="ja-JP" sz="3200" b="1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71600" y="5157192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altLang="ja-JP" sz="3200" b="1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</a:rPr>
              <a:t>JavaScript </a:t>
            </a:r>
            <a:r>
              <a:rPr lang="ja-JP" altLang="en-US" sz="3200" b="1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</a:rPr>
              <a:t>かわいいよ </a:t>
            </a:r>
            <a:r>
              <a:rPr lang="en-US" altLang="ja-JP" sz="3200" b="1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</a:rPr>
              <a:t>JavaScript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正方形/長方形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8194" name="Picture 2" descr="F:\lltiger\aa86\kawaiiy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正方形/長方形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133464"/>
            <a:ext cx="9144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altLang="ja-JP" sz="1600" b="1" dirty="0" err="1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Javascript</a:t>
            </a:r>
            <a:r>
              <a:rPr lang="en-US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: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ω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ja-JP" altLang="en-US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ﾉ</a:t>
            </a:r>
            <a:r>
              <a:rPr lang="en-US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= /</a:t>
            </a:r>
            <a:r>
              <a:rPr lang="ja-JP" altLang="en-US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｀</a:t>
            </a:r>
            <a:r>
              <a:rPr lang="ja-JP" altLang="en-US" sz="1600" b="1" dirty="0" err="1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ｍ</a:t>
            </a:r>
            <a:r>
              <a:rPr lang="en-US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´</a:t>
            </a:r>
            <a:r>
              <a:rPr lang="ja-JP" altLang="en-US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）ﾉ </a:t>
            </a:r>
            <a:r>
              <a:rPr lang="en-US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~┻━┻   //*´∇</a:t>
            </a:r>
            <a:r>
              <a:rPr lang="ja-JP" altLang="en-US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｀*</a:t>
            </a:r>
            <a:r>
              <a:rPr lang="en-US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/ ['_']; o=(</a:t>
            </a:r>
            <a:r>
              <a:rPr lang="ja-JP" altLang="en-US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n-US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  =_=3; c=(</a:t>
            </a:r>
            <a:r>
              <a:rPr lang="ja-JP" altLang="en-US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 =(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)-(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); (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 =(</a:t>
            </a:r>
            <a:r>
              <a:rPr lang="ja-JP" altLang="az-Cyrl-AZ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)= (</a:t>
            </a:r>
            <a:r>
              <a:rPr lang="en-US" altLang="ja-JP" sz="1600" b="1" dirty="0" err="1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o^_^o</a:t>
            </a:r>
            <a:r>
              <a:rPr lang="en-US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)/ (</a:t>
            </a:r>
            <a:r>
              <a:rPr lang="en-US" altLang="ja-JP" sz="1600" b="1" dirty="0" err="1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o^_^o</a:t>
            </a:r>
            <a:r>
              <a:rPr lang="en-US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);(</a:t>
            </a:r>
            <a:r>
              <a:rPr lang="ja-JP" altLang="en-US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)={</a:t>
            </a:r>
            <a:r>
              <a:rPr lang="ja-JP" altLang="az-Cyrl-AZ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: '_' ,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ω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ja-JP" altLang="en-US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ﾉ </a:t>
            </a:r>
            <a:r>
              <a:rPr lang="en-US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: ((</a:t>
            </a:r>
            <a:r>
              <a:rPr lang="ja-JP" altLang="en-US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ω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ja-JP" altLang="en-US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ﾉ</a:t>
            </a:r>
            <a:r>
              <a:rPr lang="en-US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==3) +'_') [</a:t>
            </a:r>
            <a:r>
              <a:rPr lang="ja-JP" altLang="en-US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] ,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ja-JP" altLang="en-US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ﾉ </a:t>
            </a:r>
            <a:r>
              <a:rPr lang="en-US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:(</a:t>
            </a:r>
            <a:r>
              <a:rPr lang="ja-JP" altLang="en-US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ω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ja-JP" altLang="en-US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ﾉ</a:t>
            </a:r>
            <a:r>
              <a:rPr lang="en-US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+ '_')[</a:t>
            </a:r>
            <a:r>
              <a:rPr lang="en-US" altLang="ja-JP" sz="1600" b="1" dirty="0" err="1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o^_^o</a:t>
            </a:r>
            <a:r>
              <a:rPr lang="en-US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 -(</a:t>
            </a:r>
            <a:r>
              <a:rPr lang="ja-JP" altLang="en-US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)] ,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ja-JP" altLang="en-US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ﾉ</a:t>
            </a:r>
            <a:r>
              <a:rPr lang="en-US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:((</a:t>
            </a:r>
            <a:r>
              <a:rPr lang="ja-JP" altLang="en-US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n-US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==3) +'_')[</a:t>
            </a:r>
            <a:r>
              <a:rPr lang="ja-JP" altLang="en-US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n-US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] }; (</a:t>
            </a:r>
            <a:r>
              <a:rPr lang="ja-JP" altLang="en-US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 [</a:t>
            </a:r>
            <a:r>
              <a:rPr lang="ja-JP" altLang="az-Cyrl-AZ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] =((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ω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ja-JP" altLang="en-US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ﾉ</a:t>
            </a:r>
            <a:r>
              <a:rPr lang="en-US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==3) +'_') [</a:t>
            </a:r>
            <a:r>
              <a:rPr lang="en-US" altLang="ja-JP" sz="1600" b="1" dirty="0" err="1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c^_^o</a:t>
            </a:r>
            <a:r>
              <a:rPr lang="en-US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];(</a:t>
            </a:r>
            <a:r>
              <a:rPr lang="ja-JP" altLang="en-US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 ['</a:t>
            </a:r>
            <a:r>
              <a:rPr lang="en-US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c'] = ((</a:t>
            </a:r>
            <a:r>
              <a:rPr lang="ja-JP" altLang="en-US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)+'_') [ (</a:t>
            </a:r>
            <a:r>
              <a:rPr lang="ja-JP" altLang="az-Cyrl-AZ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)+(</a:t>
            </a:r>
            <a:r>
              <a:rPr lang="ja-JP" altLang="az-Cyrl-AZ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)-(</a:t>
            </a:r>
            <a:r>
              <a:rPr lang="ja-JP" altLang="az-Cyrl-AZ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 ];(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 ['</a:t>
            </a:r>
            <a:r>
              <a:rPr lang="en-US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o'] = ((</a:t>
            </a:r>
            <a:r>
              <a:rPr lang="ja-JP" altLang="en-US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)+'_') [</a:t>
            </a:r>
            <a:r>
              <a:rPr lang="ja-JP" altLang="az-Cyrl-AZ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];(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n-US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o</a:t>
            </a:r>
            <a:r>
              <a:rPr lang="ja-JP" altLang="en-US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n-US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)=(</a:t>
            </a:r>
            <a:r>
              <a:rPr lang="ja-JP" altLang="en-US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 ['</a:t>
            </a:r>
            <a:r>
              <a:rPr lang="en-US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c']+(</a:t>
            </a:r>
            <a:r>
              <a:rPr lang="ja-JP" altLang="en-US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 ['</a:t>
            </a:r>
            <a:r>
              <a:rPr lang="en-US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o']+(</a:t>
            </a:r>
            <a:r>
              <a:rPr lang="ja-JP" altLang="en-US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ω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ja-JP" altLang="en-US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ﾉ </a:t>
            </a:r>
            <a:r>
              <a:rPr lang="en-US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+'_')[</a:t>
            </a:r>
            <a:r>
              <a:rPr lang="ja-JP" altLang="en-US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]+ ((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ω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ja-JP" altLang="en-US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ﾉ</a:t>
            </a:r>
            <a:r>
              <a:rPr lang="en-US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==3) +'_') [</a:t>
            </a:r>
            <a:r>
              <a:rPr lang="ja-JP" altLang="en-US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n-US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] + ((</a:t>
            </a:r>
            <a:r>
              <a:rPr lang="ja-JP" altLang="en-US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 +'_') [(</a:t>
            </a:r>
            <a:r>
              <a:rPr lang="ja-JP" altLang="az-Cyrl-AZ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)+(</a:t>
            </a:r>
            <a:r>
              <a:rPr lang="ja-JP" altLang="az-Cyrl-AZ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)]+ ((</a:t>
            </a:r>
            <a:r>
              <a:rPr lang="ja-JP" altLang="az-Cyrl-AZ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==3) +'_') [</a:t>
            </a:r>
            <a:r>
              <a:rPr lang="ja-JP" altLang="az-Cyrl-AZ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]+((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==3) +'_') [(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 - (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)]+(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 ['</a:t>
            </a:r>
            <a:r>
              <a:rPr lang="en-US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c']+((</a:t>
            </a:r>
            <a:r>
              <a:rPr lang="ja-JP" altLang="en-US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)+'_') [(</a:t>
            </a:r>
            <a:r>
              <a:rPr lang="ja-JP" altLang="az-Cyrl-AZ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)+(</a:t>
            </a:r>
            <a:r>
              <a:rPr lang="ja-JP" altLang="az-Cyrl-AZ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)]+ (</a:t>
            </a:r>
            <a:r>
              <a:rPr lang="ja-JP" altLang="az-Cyrl-AZ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 ['</a:t>
            </a:r>
            <a:r>
              <a:rPr lang="en-US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o']+((</a:t>
            </a:r>
            <a:r>
              <a:rPr lang="ja-JP" altLang="en-US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n-US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==3) +'_') [</a:t>
            </a:r>
            <a:r>
              <a:rPr lang="ja-JP" altLang="en-US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];(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 ['_'] =(</a:t>
            </a:r>
            <a:r>
              <a:rPr lang="en-US" altLang="ja-JP" sz="1600" b="1" dirty="0" err="1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o^_^o</a:t>
            </a:r>
            <a:r>
              <a:rPr lang="en-US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 [</a:t>
            </a:r>
            <a:r>
              <a:rPr lang="ja-JP" altLang="en-US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n-US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o</a:t>
            </a:r>
            <a:r>
              <a:rPr lang="ja-JP" altLang="en-US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n-US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] [</a:t>
            </a:r>
            <a:r>
              <a:rPr lang="ja-JP" altLang="en-US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n-US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o</a:t>
            </a:r>
            <a:r>
              <a:rPr lang="ja-JP" altLang="en-US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n-US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];(</a:t>
            </a:r>
            <a:r>
              <a:rPr lang="ja-JP" altLang="en-US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ε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)=((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==3) +'_') [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]+ (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 .</a:t>
            </a:r>
            <a:r>
              <a:rPr lang="ja-JP" altLang="az-Cyrl-AZ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ja-JP" altLang="en-US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ﾉ</a:t>
            </a:r>
            <a:r>
              <a:rPr lang="en-US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+((</a:t>
            </a:r>
            <a:r>
              <a:rPr lang="ja-JP" altLang="en-US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)+'_') [(</a:t>
            </a:r>
            <a:r>
              <a:rPr lang="ja-JP" altLang="az-Cyrl-AZ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 + (</a:t>
            </a:r>
            <a:r>
              <a:rPr lang="ja-JP" altLang="az-Cyrl-AZ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)]+((</a:t>
            </a:r>
            <a:r>
              <a:rPr lang="ja-JP" altLang="az-Cyrl-AZ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==3) +'_') [</a:t>
            </a:r>
            <a:r>
              <a:rPr lang="en-US" altLang="ja-JP" sz="1600" b="1" dirty="0" err="1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o^_^o</a:t>
            </a:r>
            <a:r>
              <a:rPr lang="en-US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 -</a:t>
            </a:r>
            <a:r>
              <a:rPr lang="ja-JP" altLang="en-US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]+((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==3) +'_') [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]+ (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ω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ja-JP" altLang="en-US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ﾉ </a:t>
            </a:r>
            <a:r>
              <a:rPr lang="en-US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+'_') [</a:t>
            </a:r>
            <a:r>
              <a:rPr lang="ja-JP" altLang="en-US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]; (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)+=(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); (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)[</a:t>
            </a:r>
            <a:r>
              <a:rPr lang="ja-JP" altLang="az-Cyrl-AZ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ε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]='\\'; (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).</a:t>
            </a:r>
            <a:r>
              <a:rPr lang="ja-JP" altLang="az-Cyrl-AZ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ja-JP" altLang="en-US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ﾉ</a:t>
            </a:r>
            <a:r>
              <a:rPr lang="en-US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=(</a:t>
            </a:r>
            <a:r>
              <a:rPr lang="ja-JP" altLang="en-US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+ </a:t>
            </a:r>
            <a:r>
              <a:rPr lang="ja-JP" altLang="az-Cyrl-AZ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)[</a:t>
            </a:r>
            <a:r>
              <a:rPr lang="en-US" altLang="ja-JP" sz="1600" b="1" dirty="0" err="1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o^_^o</a:t>
            </a:r>
            <a:r>
              <a:rPr lang="en-US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 -(</a:t>
            </a:r>
            <a:r>
              <a:rPr lang="ja-JP" altLang="en-US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)];(</a:t>
            </a:r>
            <a:r>
              <a:rPr lang="en-US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o</a:t>
            </a:r>
            <a:r>
              <a:rPr lang="ja-JP" altLang="en-US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n-US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o)=(</a:t>
            </a:r>
            <a:r>
              <a:rPr lang="ja-JP" altLang="en-US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ω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ja-JP" altLang="en-US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ﾉ </a:t>
            </a:r>
            <a:r>
              <a:rPr lang="en-US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+'_')[</a:t>
            </a:r>
            <a:r>
              <a:rPr lang="en-US" altLang="ja-JP" sz="1600" b="1" dirty="0" err="1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c^_^o</a:t>
            </a:r>
            <a:r>
              <a:rPr lang="en-US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];(</a:t>
            </a:r>
            <a:r>
              <a:rPr lang="ja-JP" altLang="en-US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 [</a:t>
            </a:r>
            <a:r>
              <a:rPr lang="ja-JP" altLang="az-Cyrl-AZ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n-US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o</a:t>
            </a:r>
            <a:r>
              <a:rPr lang="ja-JP" altLang="en-US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n-US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]='\"';(</a:t>
            </a:r>
            <a:r>
              <a:rPr lang="ja-JP" altLang="en-US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 ['_'] ( (</a:t>
            </a:r>
            <a:r>
              <a:rPr lang="ja-JP" altLang="az-Cyrl-AZ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 ['_'] (</a:t>
            </a:r>
            <a:r>
              <a:rPr lang="ja-JP" altLang="az-Cyrl-AZ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ε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+(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)[</a:t>
            </a:r>
            <a:r>
              <a:rPr lang="ja-JP" altLang="az-Cyrl-AZ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n-US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o</a:t>
            </a:r>
            <a:r>
              <a:rPr lang="ja-JP" altLang="en-US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n-US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]+ (</a:t>
            </a:r>
            <a:r>
              <a:rPr lang="ja-JP" altLang="en-US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)[</a:t>
            </a:r>
            <a:r>
              <a:rPr lang="ja-JP" altLang="az-Cyrl-AZ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ε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]+(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)+ (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)+ (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)+ (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)[</a:t>
            </a:r>
            <a:r>
              <a:rPr lang="ja-JP" altLang="az-Cyrl-AZ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ε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]+(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)+ ((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 + (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))+ (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)+ (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)[</a:t>
            </a:r>
            <a:r>
              <a:rPr lang="ja-JP" altLang="az-Cyrl-AZ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ε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]+(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)+ (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)+ ((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 + (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))+ (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)[</a:t>
            </a:r>
            <a:r>
              <a:rPr lang="ja-JP" altLang="az-Cyrl-AZ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ε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]+(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)+ ((</a:t>
            </a:r>
            <a:r>
              <a:rPr lang="en-US" altLang="ja-JP" sz="1600" b="1" dirty="0" err="1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o^_^o</a:t>
            </a:r>
            <a:r>
              <a:rPr lang="en-US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 +(</a:t>
            </a:r>
            <a:r>
              <a:rPr lang="en-US" altLang="ja-JP" sz="1600" b="1" dirty="0" err="1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o^_^o</a:t>
            </a:r>
            <a:r>
              <a:rPr lang="en-US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))+ ((</a:t>
            </a:r>
            <a:r>
              <a:rPr lang="en-US" altLang="ja-JP" sz="1600" b="1" dirty="0" err="1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o^_^o</a:t>
            </a:r>
            <a:r>
              <a:rPr lang="en-US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 - (</a:t>
            </a:r>
            <a:r>
              <a:rPr lang="ja-JP" altLang="en-US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))+ (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)[</a:t>
            </a:r>
            <a:r>
              <a:rPr lang="ja-JP" altLang="az-Cyrl-AZ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ε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]+(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)+ ((</a:t>
            </a:r>
            <a:r>
              <a:rPr lang="en-US" altLang="ja-JP" sz="1600" b="1" dirty="0" err="1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o^_^o</a:t>
            </a:r>
            <a:r>
              <a:rPr lang="en-US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 +(</a:t>
            </a:r>
            <a:r>
              <a:rPr lang="en-US" altLang="ja-JP" sz="1600" b="1" dirty="0" err="1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o^_^o</a:t>
            </a:r>
            <a:r>
              <a:rPr lang="en-US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))+ (</a:t>
            </a:r>
            <a:r>
              <a:rPr lang="ja-JP" altLang="en-US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n-US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)+ (</a:t>
            </a:r>
            <a:r>
              <a:rPr lang="ja-JP" altLang="en-US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)[</a:t>
            </a:r>
            <a:r>
              <a:rPr lang="ja-JP" altLang="az-Cyrl-AZ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ε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]+((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 + (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))+ (</a:t>
            </a:r>
            <a:r>
              <a:rPr lang="en-US" altLang="ja-JP" sz="1600" b="1" dirty="0" err="1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c^_^o</a:t>
            </a:r>
            <a:r>
              <a:rPr lang="en-US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)+ (</a:t>
            </a:r>
            <a:r>
              <a:rPr lang="ja-JP" altLang="en-US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)[</a:t>
            </a:r>
            <a:r>
              <a:rPr lang="ja-JP" altLang="az-Cyrl-AZ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ε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]+(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)+ ((</a:t>
            </a:r>
            <a:r>
              <a:rPr lang="en-US" altLang="ja-JP" sz="1600" b="1" dirty="0" err="1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o^_^o</a:t>
            </a:r>
            <a:r>
              <a:rPr lang="en-US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 - (</a:t>
            </a:r>
            <a:r>
              <a:rPr lang="ja-JP" altLang="en-US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))+ (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)[</a:t>
            </a:r>
            <a:r>
              <a:rPr lang="ja-JP" altLang="az-Cyrl-AZ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ε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]+(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)+ (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)+ (</a:t>
            </a:r>
            <a:r>
              <a:rPr lang="en-US" altLang="ja-JP" sz="1600" b="1" dirty="0" err="1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c^_^o</a:t>
            </a:r>
            <a:r>
              <a:rPr lang="en-US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)+ (</a:t>
            </a:r>
            <a:r>
              <a:rPr lang="ja-JP" altLang="en-US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)[</a:t>
            </a:r>
            <a:r>
              <a:rPr lang="ja-JP" altLang="az-Cyrl-AZ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ε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]+(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)+ (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)+ ((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 + (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))+ (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)[</a:t>
            </a:r>
            <a:r>
              <a:rPr lang="ja-JP" altLang="az-Cyrl-AZ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ε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]+(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)+ ((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 + (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))+ (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)+ (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)[</a:t>
            </a:r>
            <a:r>
              <a:rPr lang="ja-JP" altLang="az-Cyrl-AZ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ε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]+(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)+ ((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 + (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))+ (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)+ (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)[</a:t>
            </a:r>
            <a:r>
              <a:rPr lang="ja-JP" altLang="az-Cyrl-AZ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ε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]+(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)+ ((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 + (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))+ ((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 + (</a:t>
            </a:r>
            <a:r>
              <a:rPr lang="en-US" altLang="ja-JP" sz="1600" b="1" dirty="0" err="1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o^_^o</a:t>
            </a:r>
            <a:r>
              <a:rPr lang="en-US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))+ (</a:t>
            </a:r>
            <a:r>
              <a:rPr lang="ja-JP" altLang="en-US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)[</a:t>
            </a:r>
            <a:r>
              <a:rPr lang="ja-JP" altLang="az-Cyrl-AZ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ε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]+((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 + (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))+ (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)+ (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)[</a:t>
            </a:r>
            <a:r>
              <a:rPr lang="ja-JP" altLang="az-Cyrl-AZ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ε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]+(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)+ (</a:t>
            </a:r>
            <a:r>
              <a:rPr lang="en-US" altLang="ja-JP" sz="1600" b="1" dirty="0" err="1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c^_^o</a:t>
            </a:r>
            <a:r>
              <a:rPr lang="en-US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)+ (</a:t>
            </a:r>
            <a:r>
              <a:rPr lang="ja-JP" altLang="en-US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)[</a:t>
            </a:r>
            <a:r>
              <a:rPr lang="ja-JP" altLang="az-Cyrl-AZ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ε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]+(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)+ (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)+ ((</a:t>
            </a:r>
            <a:r>
              <a:rPr lang="en-US" altLang="ja-JP" sz="1600" b="1" dirty="0" err="1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o^_^o</a:t>
            </a:r>
            <a:r>
              <a:rPr lang="en-US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 - (</a:t>
            </a:r>
            <a:r>
              <a:rPr lang="ja-JP" altLang="en-US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))+ (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)[</a:t>
            </a:r>
            <a:r>
              <a:rPr lang="ja-JP" altLang="az-Cyrl-AZ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ε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]+(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)+ (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)+ (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)+ (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)[</a:t>
            </a:r>
            <a:r>
              <a:rPr lang="ja-JP" altLang="az-Cyrl-AZ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ε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]+(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)+ ((</a:t>
            </a:r>
            <a:r>
              <a:rPr lang="en-US" altLang="ja-JP" sz="1600" b="1" dirty="0" err="1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o^_^o</a:t>
            </a:r>
            <a:r>
              <a:rPr lang="en-US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 +(</a:t>
            </a:r>
            <a:r>
              <a:rPr lang="en-US" altLang="ja-JP" sz="1600" b="1" dirty="0" err="1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o^_^o</a:t>
            </a:r>
            <a:r>
              <a:rPr lang="en-US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))+ ((</a:t>
            </a:r>
            <a:r>
              <a:rPr lang="en-US" altLang="ja-JP" sz="1600" b="1" dirty="0" err="1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o^_^o</a:t>
            </a:r>
            <a:r>
              <a:rPr lang="en-US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 +(</a:t>
            </a:r>
            <a:r>
              <a:rPr lang="en-US" altLang="ja-JP" sz="1600" b="1" dirty="0" err="1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o^_^o</a:t>
            </a:r>
            <a:r>
              <a:rPr lang="en-US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))+ (</a:t>
            </a:r>
            <a:r>
              <a:rPr lang="ja-JP" altLang="en-US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)[</a:t>
            </a:r>
            <a:r>
              <a:rPr lang="ja-JP" altLang="az-Cyrl-AZ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ε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]+(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)+ (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)+ (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)+ (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)[</a:t>
            </a:r>
            <a:r>
              <a:rPr lang="ja-JP" altLang="az-Cyrl-AZ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ε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]+(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)+ ((</a:t>
            </a:r>
            <a:r>
              <a:rPr lang="en-US" altLang="ja-JP" sz="1600" b="1" dirty="0" err="1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o^_^o</a:t>
            </a:r>
            <a:r>
              <a:rPr lang="en-US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 - (</a:t>
            </a:r>
            <a:r>
              <a:rPr lang="ja-JP" altLang="en-US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))+ (</a:t>
            </a:r>
            <a:r>
              <a:rPr lang="en-US" altLang="ja-JP" sz="1600" b="1" dirty="0" err="1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o^_^o</a:t>
            </a:r>
            <a:r>
              <a:rPr lang="en-US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)+ (</a:t>
            </a:r>
            <a:r>
              <a:rPr lang="ja-JP" altLang="en-US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)[</a:t>
            </a:r>
            <a:r>
              <a:rPr lang="ja-JP" altLang="az-Cyrl-AZ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ε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]+(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)+ (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)+ (</a:t>
            </a:r>
            <a:r>
              <a:rPr lang="en-US" altLang="ja-JP" sz="1600" b="1" dirty="0" err="1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o^_^o</a:t>
            </a:r>
            <a:r>
              <a:rPr lang="en-US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)+ (</a:t>
            </a:r>
            <a:r>
              <a:rPr lang="ja-JP" altLang="en-US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)[</a:t>
            </a:r>
            <a:r>
              <a:rPr lang="ja-JP" altLang="az-Cyrl-AZ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ε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]+(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)+ ((</a:t>
            </a:r>
            <a:r>
              <a:rPr lang="en-US" altLang="ja-JP" sz="1600" b="1" dirty="0" err="1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o^_^o</a:t>
            </a:r>
            <a:r>
              <a:rPr lang="en-US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 +(</a:t>
            </a:r>
            <a:r>
              <a:rPr lang="en-US" altLang="ja-JP" sz="1600" b="1" dirty="0" err="1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o^_^o</a:t>
            </a:r>
            <a:r>
              <a:rPr lang="en-US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))+ ((</a:t>
            </a:r>
            <a:r>
              <a:rPr lang="en-US" altLang="ja-JP" sz="1600" b="1" dirty="0" err="1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o^_^o</a:t>
            </a:r>
            <a:r>
              <a:rPr lang="en-US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 - (</a:t>
            </a:r>
            <a:r>
              <a:rPr lang="ja-JP" altLang="en-US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))+ (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)[</a:t>
            </a:r>
            <a:r>
              <a:rPr lang="ja-JP" altLang="az-Cyrl-AZ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ε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]+(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)+ ((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 + (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))+ (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)+ (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)[</a:t>
            </a:r>
            <a:r>
              <a:rPr lang="ja-JP" altLang="az-Cyrl-AZ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ε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]+(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)+ ((</a:t>
            </a:r>
            <a:r>
              <a:rPr lang="en-US" altLang="ja-JP" sz="1600" b="1" dirty="0" err="1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o^_^o</a:t>
            </a:r>
            <a:r>
              <a:rPr lang="en-US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 +(</a:t>
            </a:r>
            <a:r>
              <a:rPr lang="en-US" altLang="ja-JP" sz="1600" b="1" dirty="0" err="1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o^_^o</a:t>
            </a:r>
            <a:r>
              <a:rPr lang="en-US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))+ (</a:t>
            </a:r>
            <a:r>
              <a:rPr lang="en-US" altLang="ja-JP" sz="1600" b="1" dirty="0" err="1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c^_^o</a:t>
            </a:r>
            <a:r>
              <a:rPr lang="en-US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)+ (</a:t>
            </a:r>
            <a:r>
              <a:rPr lang="ja-JP" altLang="en-US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)[</a:t>
            </a:r>
            <a:r>
              <a:rPr lang="ja-JP" altLang="az-Cyrl-AZ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ε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]+(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)+ ((</a:t>
            </a:r>
            <a:r>
              <a:rPr lang="en-US" altLang="ja-JP" sz="1600" b="1" dirty="0" err="1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o^_^o</a:t>
            </a:r>
            <a:r>
              <a:rPr lang="en-US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 +(</a:t>
            </a:r>
            <a:r>
              <a:rPr lang="en-US" altLang="ja-JP" sz="1600" b="1" dirty="0" err="1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o^_^o</a:t>
            </a:r>
            <a:r>
              <a:rPr lang="en-US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))+ (</a:t>
            </a:r>
            <a:r>
              <a:rPr lang="ja-JP" altLang="en-US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n-US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)+ (</a:t>
            </a:r>
            <a:r>
              <a:rPr lang="ja-JP" altLang="en-US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)[</a:t>
            </a:r>
            <a:r>
              <a:rPr lang="ja-JP" altLang="az-Cyrl-AZ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ε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]+(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)+ ((</a:t>
            </a:r>
            <a:r>
              <a:rPr lang="en-US" altLang="ja-JP" sz="1600" b="1" dirty="0" err="1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o^_^o</a:t>
            </a:r>
            <a:r>
              <a:rPr lang="en-US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 - (</a:t>
            </a:r>
            <a:r>
              <a:rPr lang="ja-JP" altLang="en-US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))+ (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)[</a:t>
            </a:r>
            <a:r>
              <a:rPr lang="ja-JP" altLang="az-Cyrl-AZ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ε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]+((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 + (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))+ (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)+ (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)[</a:t>
            </a:r>
            <a:r>
              <a:rPr lang="ja-JP" altLang="az-Cyrl-AZ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n-US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o</a:t>
            </a:r>
            <a:r>
              <a:rPr lang="ja-JP" altLang="en-US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n-US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]) (</a:t>
            </a:r>
            <a:r>
              <a:rPr lang="ja-JP" altLang="en-US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6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)) ('_');</a:t>
            </a:r>
            <a:endParaRPr kumimoji="1" lang="ja-JP" altLang="en-US" sz="1600" b="1" dirty="0">
              <a:solidFill>
                <a:schemeClr val="tx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133600" y="2971800"/>
            <a:ext cx="6096000" cy="707886"/>
          </a:xfrm>
          <a:prstGeom prst="rect">
            <a:avLst/>
          </a:prstGeom>
          <a:solidFill>
            <a:srgbClr val="FFCCFF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altLang="ja-JP" sz="4000" dirty="0" smtClean="0">
                <a:solidFill>
                  <a:srgbClr val="C00000"/>
                </a:solidFill>
              </a:rPr>
              <a:t>alert("Hello, JavaScript")</a:t>
            </a:r>
            <a:endParaRPr kumimoji="1" lang="ja-JP" altLang="en-US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正方形/長方形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6146" name="Picture 2" descr="F:\lltiger\aa86\clip_2.pn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a</a:t>
            </a:r>
            <a:r>
              <a:rPr kumimoji="1" lang="en-US" altLang="ja-JP" dirty="0" err="1" smtClean="0"/>
              <a:t>aencode</a:t>
            </a:r>
            <a:r>
              <a:rPr kumimoji="1" lang="en-US" altLang="ja-JP" dirty="0" smtClean="0"/>
              <a:t> </a:t>
            </a:r>
            <a:r>
              <a:rPr kumimoji="1" lang="ja-JP" altLang="en-US" dirty="0" err="1" smtClean="0"/>
              <a:t>って</a:t>
            </a:r>
            <a:r>
              <a:rPr kumimoji="1" lang="ja-JP" altLang="en-US" dirty="0" smtClean="0"/>
              <a:t>役に立つの？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さまざまなフィルタの回避に</a:t>
            </a:r>
            <a:r>
              <a:rPr lang="en-US" altLang="ja-JP" dirty="0" smtClean="0"/>
              <a:t>!</a:t>
            </a:r>
          </a:p>
          <a:p>
            <a:pPr lvl="1"/>
            <a:r>
              <a:rPr lang="ja-JP" altLang="en-US" dirty="0" smtClean="0"/>
              <a:t>攻撃コードを書くときの難読化として</a:t>
            </a:r>
          </a:p>
          <a:p>
            <a:r>
              <a:rPr lang="ja-JP" altLang="en-US" dirty="0" smtClean="0"/>
              <a:t>書いて楽しい、見て楽しい</a:t>
            </a:r>
            <a:r>
              <a:rPr lang="en-US" altLang="ja-JP" dirty="0" smtClean="0"/>
              <a:t>!</a:t>
            </a:r>
          </a:p>
          <a:p>
            <a:pPr lvl="1"/>
            <a:r>
              <a:rPr lang="ja-JP" altLang="en-US" dirty="0" smtClean="0"/>
              <a:t>コードリーディング重要</a:t>
            </a:r>
            <a:r>
              <a:rPr lang="en-US" altLang="ja-JP" dirty="0" smtClean="0"/>
              <a:t>!!</a:t>
            </a:r>
          </a:p>
          <a:p>
            <a:r>
              <a:rPr lang="ja-JP" altLang="en-US" dirty="0" smtClean="0"/>
              <a:t>愛の告白に</a:t>
            </a:r>
            <a:r>
              <a:rPr lang="en-US" altLang="ja-JP" dirty="0" smtClean="0"/>
              <a:t>!</a:t>
            </a:r>
          </a:p>
          <a:p>
            <a:pPr lvl="1"/>
            <a:r>
              <a:rPr lang="ja-JP" altLang="en-US" dirty="0" smtClean="0"/>
              <a:t>いまどきの若い女の子にも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抵抗なく受け入れてもらえる♡</a:t>
            </a:r>
          </a:p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 smtClean="0"/>
              <a:t>第３話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最速ハチロク伝説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975" y="304800"/>
            <a:ext cx="8201025" cy="626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タイトル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でも</a:t>
            </a:r>
            <a:r>
              <a:rPr kumimoji="1" lang="en-US" altLang="ja-JP" dirty="0" smtClean="0"/>
              <a:t>…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DDDDDD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None/>
            </a:pPr>
            <a:r>
              <a:rPr lang="en-US" altLang="ja-JP" sz="80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JavaScript </a:t>
            </a:r>
            <a:r>
              <a:rPr lang="ja-JP" altLang="en-US" sz="80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は</a:t>
            </a:r>
            <a:endParaRPr lang="en-US" altLang="ja-JP" sz="80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>
              <a:buNone/>
            </a:pPr>
            <a:r>
              <a:rPr lang="ja-JP" altLang="en-US" sz="80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そんなに速くない</a:t>
            </a:r>
            <a:endParaRPr lang="ja-JP" altLang="en-US" sz="8000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75656" y="5013176"/>
            <a:ext cx="655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kumimoji="1" lang="ja-JP" altLang="en-US" sz="5400" b="1" dirty="0" smtClean="0">
                <a:solidFill>
                  <a:srgbClr val="E3560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→ 最速を目指して</a:t>
            </a:r>
            <a:endParaRPr kumimoji="1" lang="ja-JP" altLang="en-US" sz="5400" b="1" dirty="0">
              <a:solidFill>
                <a:srgbClr val="E3560E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70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228600"/>
            <a:ext cx="9144000" cy="132343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8000" dirty="0" smtClean="0">
                <a:solidFill>
                  <a:srgbClr val="FCFCFC"/>
                </a:solidFill>
              </a:rPr>
              <a:t>最速伝説 ハチロク</a:t>
            </a:r>
            <a:endParaRPr kumimoji="1" lang="ja-JP" altLang="en-US" sz="8000" dirty="0">
              <a:solidFill>
                <a:srgbClr val="FCFCFC"/>
              </a:solidFill>
            </a:endParaRPr>
          </a:p>
        </p:txBody>
      </p:sp>
      <p:pic>
        <p:nvPicPr>
          <p:cNvPr id="11266" name="Picture 2" descr="F:\lltiger\neta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752600"/>
            <a:ext cx="6019800" cy="4411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Arial Black" pitchFamily="34" charset="0"/>
              </a:rPr>
              <a:t>BATTLE 3 : Downhill</a:t>
            </a:r>
            <a:endParaRPr lang="ja-JP" altLang="en-US" dirty="0" smtClean="0"/>
          </a:p>
        </p:txBody>
      </p:sp>
      <p:sp>
        <p:nvSpPr>
          <p:cNvPr id="31" name="下矢印 30"/>
          <p:cNvSpPr/>
          <p:nvPr/>
        </p:nvSpPr>
        <p:spPr>
          <a:xfrm rot="3298415">
            <a:off x="3290194" y="-712384"/>
            <a:ext cx="2187119" cy="9031657"/>
          </a:xfrm>
          <a:prstGeom prst="downArrow">
            <a:avLst>
              <a:gd name="adj1" fmla="val 34617"/>
              <a:gd name="adj2" fmla="val 72055"/>
            </a:avLst>
          </a:prstGeom>
          <a:blipFill dpi="0" rotWithShape="0">
            <a:blip r:embed="rId3" cstate="print"/>
            <a:srcRect/>
            <a:stretch>
              <a:fillRect/>
            </a:stretch>
          </a:blip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14282" y="2000240"/>
            <a:ext cx="8786874" cy="276998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ja-JP" altLang="en-US" sz="5400" b="1">
                <a:solidFill>
                  <a:srgbClr val="92D05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メイリオ" pitchFamily="50" charset="-128"/>
                <a:ea typeface="メイリオ" pitchFamily="50" charset="-128"/>
              </a:rPr>
              <a:t>斜め上</a:t>
            </a:r>
            <a:r>
              <a:rPr lang="ja-JP" altLang="en-US" sz="5400" b="1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メイリオ" pitchFamily="50" charset="-128"/>
                <a:ea typeface="メイリオ" pitchFamily="50" charset="-128"/>
              </a:rPr>
              <a:t>から走ってきます</a:t>
            </a:r>
            <a:r>
              <a:rPr lang="en-US" altLang="ja-JP" sz="5400" b="1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メイリオ" pitchFamily="50" charset="-128"/>
                <a:ea typeface="メイリオ" pitchFamily="50" charset="-128"/>
              </a:rPr>
              <a:t>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ja-JP" sz="600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+mn-ea"/>
              </a:rPr>
              <a:t>proceed from obliquely </a:t>
            </a:r>
            <a:r>
              <a:rPr lang="en-US" altLang="ja-JP" sz="6000">
                <a:solidFill>
                  <a:srgbClr val="92D05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+mn-ea"/>
              </a:rPr>
              <a:t>upward</a:t>
            </a:r>
            <a:r>
              <a:rPr lang="en-US" altLang="ja-JP" sz="600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+mn-ea"/>
              </a:rPr>
              <a:t>!</a:t>
            </a:r>
            <a:endParaRPr lang="ja-JP" altLang="en-US" sz="6000"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1428750"/>
            <a:ext cx="12700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Arial Black" pitchFamily="34" charset="0"/>
              </a:rPr>
              <a:t>BATTLE 3 : Downhill</a:t>
            </a:r>
            <a:endParaRPr lang="ja-JP" altLang="en-US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85786" y="2928934"/>
            <a:ext cx="5715040" cy="166199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ja-JP" altLang="en-US" sz="4400" b="1">
                <a:solidFill>
                  <a:srgbClr val="92D05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メイリオ" pitchFamily="50" charset="-128"/>
                <a:ea typeface="メイリオ" pitchFamily="50" charset="-128"/>
              </a:rPr>
              <a:t>ハ</a:t>
            </a:r>
            <a:r>
              <a:rPr lang="ja-JP" altLang="en-US" sz="4400" b="1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メイリオ" pitchFamily="50" charset="-128"/>
                <a:ea typeface="メイリオ" pitchFamily="50" charset="-128"/>
              </a:rPr>
              <a:t>チロク</a:t>
            </a:r>
            <a:endParaRPr lang="en-US" altLang="ja-JP" sz="4400" b="1">
              <a:effectLst>
                <a:glow rad="101600">
                  <a:schemeClr val="tx1">
                    <a:alpha val="60000"/>
                  </a:schemeClr>
                </a:glow>
              </a:effectLst>
              <a:latin typeface="メイリオ" pitchFamily="50" charset="-128"/>
              <a:ea typeface="メイリオ" pitchFamily="50" charset="-128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ja-JP" sz="540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+mn-ea"/>
              </a:rPr>
              <a:t>86</a:t>
            </a:r>
            <a:endParaRPr lang="ja-JP" altLang="en-US" sz="5400"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ea typeface="+mn-ea"/>
            </a:endParaRPr>
          </a:p>
        </p:txBody>
      </p:sp>
      <p:grpSp>
        <p:nvGrpSpPr>
          <p:cNvPr id="2" name="下矢印 30"/>
          <p:cNvGrpSpPr>
            <a:grpSpLocks/>
          </p:cNvGrpSpPr>
          <p:nvPr/>
        </p:nvGrpSpPr>
        <p:grpSpPr bwMode="auto">
          <a:xfrm>
            <a:off x="468313" y="692150"/>
            <a:ext cx="8089900" cy="5967413"/>
            <a:chOff x="280" y="419"/>
            <a:chExt cx="5096" cy="3759"/>
          </a:xfrm>
        </p:grpSpPr>
        <p:pic>
          <p:nvPicPr>
            <p:cNvPr id="40966" name="下矢印 30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0" y="419"/>
              <a:ext cx="5096" cy="3759"/>
            </a:xfrm>
            <a:prstGeom prst="rect">
              <a:avLst/>
            </a:prstGeom>
            <a:noFill/>
          </p:spPr>
        </p:pic>
        <p:sp>
          <p:nvSpPr>
            <p:cNvPr id="40967" name="Text Box 7"/>
            <p:cNvSpPr txBox="1">
              <a:spLocks noChangeArrowheads="1"/>
            </p:cNvSpPr>
            <p:nvPr/>
          </p:nvSpPr>
          <p:spPr bwMode="auto">
            <a:xfrm rot="3298414">
              <a:off x="2664" y="-376"/>
              <a:ext cx="477" cy="5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8" name="テキスト ボックス 7"/>
          <p:cNvSpPr txBox="1"/>
          <p:nvPr/>
        </p:nvSpPr>
        <p:spPr>
          <a:xfrm>
            <a:off x="1500166" y="3286124"/>
            <a:ext cx="571504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ja-JP" sz="8800" dirty="0">
                <a:solidFill>
                  <a:srgbClr val="003366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  <a:ea typeface="+mn-ea"/>
              </a:rPr>
              <a:t>VS.</a:t>
            </a:r>
            <a:endParaRPr lang="ja-JP" altLang="en-US" sz="8800" dirty="0">
              <a:solidFill>
                <a:srgbClr val="003366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Black" pitchFamily="34" charset="0"/>
              <a:ea typeface="+mn-ea"/>
            </a:endParaRPr>
          </a:p>
        </p:txBody>
      </p:sp>
      <p:pic>
        <p:nvPicPr>
          <p:cNvPr id="4096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188" y="4143375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2786050" y="5357826"/>
            <a:ext cx="5715040" cy="15081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ja-JP" altLang="en-US" sz="4400">
                <a:solidFill>
                  <a:srgbClr val="92D05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+mn-ea"/>
              </a:rPr>
              <a:t>詳</a:t>
            </a:r>
            <a:r>
              <a:rPr lang="ja-JP" altLang="en-US" sz="440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+mn-ea"/>
              </a:rPr>
              <a:t>細不明</a:t>
            </a:r>
            <a:endParaRPr lang="en-US" altLang="ja-JP" sz="4400"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ea typeface="+mn-ea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ja-JP" sz="4800">
                <a:solidFill>
                  <a:srgbClr val="92D05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+mn-ea"/>
              </a:rPr>
              <a:t>U</a:t>
            </a:r>
            <a:r>
              <a:rPr lang="en-US" altLang="ja-JP" sz="480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+mn-ea"/>
              </a:rPr>
              <a:t>nspecified</a:t>
            </a:r>
            <a:endParaRPr lang="ja-JP" altLang="en-US" sz="4800"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Arial Black" pitchFamily="34" charset="0"/>
              </a:rPr>
              <a:t>BATTLE 3 : Downhill</a:t>
            </a:r>
            <a:endParaRPr lang="ja-JP" altLang="en-US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428860" y="2416442"/>
            <a:ext cx="5715040" cy="2369880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ja-JP" sz="5400" smtClean="0">
                <a:solidFill>
                  <a:srgbClr val="92D05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+mn-ea"/>
              </a:rPr>
              <a:t>8</a:t>
            </a:r>
            <a:r>
              <a:rPr lang="en-US" altLang="ja-JP" sz="540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+mn-ea"/>
              </a:rPr>
              <a:t>6 </a:t>
            </a:r>
            <a:r>
              <a:rPr lang="ja-JP" altLang="en-US" sz="540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+mn-ea"/>
              </a:rPr>
              <a:t>ハチロク</a:t>
            </a:r>
            <a:endParaRPr lang="en-US" altLang="ja-JP" sz="5400" smtClean="0"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ea typeface="+mn-ea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altLang="ja-JP" sz="5400" smtClean="0"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ea typeface="+mn-ea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ja-JP" sz="400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+mn-ea"/>
              </a:rPr>
              <a:t>by HASEGAWA</a:t>
            </a:r>
            <a:endParaRPr lang="ja-JP" altLang="en-US" sz="5400"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ea typeface="+mn-ea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428868"/>
            <a:ext cx="12700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428728" y="0"/>
            <a:ext cx="7429552" cy="857232"/>
          </a:xfrm>
        </p:spPr>
        <p:txBody>
          <a:bodyPr>
            <a:noAutofit/>
          </a:bodyPr>
          <a:lstStyle/>
          <a:p>
            <a:r>
              <a:rPr lang="en-US" altLang="ja-JP" sz="2800" dirty="0" smtClean="0"/>
              <a:t>Quiz: </a:t>
            </a:r>
            <a:r>
              <a:rPr lang="ja-JP" altLang="en-US" sz="2800" dirty="0" smtClean="0"/>
              <a:t>これは何をするプログラムでしょう？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28662" y="1142984"/>
            <a:ext cx="7286676" cy="3286148"/>
          </a:xfrm>
          <a:prstGeom prst="rect">
            <a:avLst/>
          </a:prstGeom>
          <a:solidFill>
            <a:srgbClr val="E9F5C3"/>
          </a:solidFill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noAutofit/>
          </a:bodyPr>
          <a:lstStyle/>
          <a:p>
            <a:pPr algn="l">
              <a:buNone/>
            </a:pPr>
            <a:r>
              <a:rPr lang="en-US" altLang="ja-JP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%@"%"@,~,%,!`_______-;&gt;`_______%"!,^,:`_______-@{-`{-?:`_____</a:t>
            </a:r>
          </a:p>
          <a:p>
            <a:pPr algn="l">
              <a:buNone/>
            </a:pPr>
            <a:r>
              <a:rPr lang="en-US" altLang="ja-JP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__-``-``-@@`_______-`~-``-@$`_______-``-``-@@`_______-`~-``-@#</a:t>
            </a:r>
          </a:p>
          <a:p>
            <a:pPr algn="l">
              <a:buNone/>
            </a:pPr>
            <a:r>
              <a:rPr lang="en-US" altLang="ja-JP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`_______-+~-/~-?;`_______%!~-;-,;`_______-"$-@~-@``_______-{[-)</a:t>
            </a:r>
          </a:p>
          <a:p>
            <a:pPr algn="l">
              <a:buNone/>
            </a:pPr>
            <a:r>
              <a:rPr lang="en-US" altLang="ja-JP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;-@:`_______-/*,%`_______`_______`_______`_______%@$-@;-?;</a:t>
            </a:r>
          </a:p>
          <a:p>
            <a:pPr algn="l">
              <a:buNone/>
            </a:pPr>
            <a:r>
              <a:rPr lang="en-US" altLang="ja-JP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`_______-/~-`&amp;,#`_______-`~-`{,*`_______-@@-$!`_______-:$,[,&lt;`_</a:t>
            </a:r>
          </a:p>
          <a:p>
            <a:pPr algn="l">
              <a:buNone/>
            </a:pPr>
            <a:r>
              <a:rPr lang="en-US" altLang="ja-JP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______-!|-.),!`_______-@{-@`-/(`_______`_______`_______`_____</a:t>
            </a:r>
          </a:p>
          <a:p>
            <a:pPr algn="l">
              <a:buNone/>
            </a:pPr>
            <a:r>
              <a:rPr lang="en-US" altLang="ja-JP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__-{!-{.,.`_______-~/-/``_______%""-}@$"`_______%@@-!/,!`_____</a:t>
            </a:r>
          </a:p>
          <a:p>
            <a:pPr algn="l">
              <a:buNone/>
            </a:pPr>
            <a:r>
              <a:rPr lang="en-US" altLang="ja-JP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__-:*-=%`[[[[[[[[`^^^^^-%+)@@^^^!;@@_!,((,.((-$+)@*+@!!@-,!"(+</a:t>
            </a:r>
          </a:p>
          <a:p>
            <a:pPr algn="l">
              <a:buNone/>
            </a:pPr>
            <a:r>
              <a:rPr lang="en-US" altLang="ja-JP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@@,$-,!"($%&amp;,&amp;,&amp;_&amp;,"@"'%_&amp;"',&amp;$&amp;-@*@$"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714348" y="1142984"/>
            <a:ext cx="214314" cy="3286148"/>
          </a:xfrm>
          <a:prstGeom prst="rect">
            <a:avLst/>
          </a:prstGeom>
          <a:solidFill>
            <a:schemeClr val="accent4">
              <a:lumMod val="50000"/>
            </a:schemeClr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コンテンツ プレースホルダ 2"/>
          <p:cNvSpPr txBox="1">
            <a:spLocks/>
          </p:cNvSpPr>
          <p:nvPr/>
        </p:nvSpPr>
        <p:spPr>
          <a:xfrm>
            <a:off x="642910" y="4360124"/>
            <a:ext cx="7929618" cy="107157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None/>
              <a:tabLst/>
              <a:defRPr/>
            </a:pPr>
            <a:r>
              <a:rPr lang="en-US" altLang="ja-JP" sz="3600" noProof="0" dirty="0" smtClean="0">
                <a:latin typeface="HG正楷書体-PRO" pitchFamily="66" charset="-128"/>
                <a:ea typeface="HG正楷書体-PRO" pitchFamily="66" charset="-128"/>
              </a:rPr>
              <a:t>Answer </a:t>
            </a:r>
            <a:r>
              <a:rPr lang="ja-JP" altLang="en-US" sz="3600" noProof="0" dirty="0" smtClean="0">
                <a:latin typeface="HG正楷書体-PRO" pitchFamily="66" charset="-128"/>
                <a:ea typeface="HG正楷書体-PRO" pitchFamily="66" charset="-128"/>
              </a:rPr>
              <a:t>→ </a:t>
            </a:r>
            <a:r>
              <a:rPr lang="en-US" altLang="ja-JP" sz="3600" noProof="0" dirty="0" smtClean="0">
                <a:latin typeface="HG正楷書体-PRO" pitchFamily="66" charset="-128"/>
                <a:ea typeface="HG正楷書体-PRO" pitchFamily="66" charset="-128"/>
              </a:rPr>
              <a:t>MS-DOS 16bit COM</a:t>
            </a:r>
          </a:p>
        </p:txBody>
      </p:sp>
      <p:sp>
        <p:nvSpPr>
          <p:cNvPr id="10" name="コンテンツ プレースホルダ 2"/>
          <p:cNvSpPr txBox="1">
            <a:spLocks/>
          </p:cNvSpPr>
          <p:nvPr/>
        </p:nvSpPr>
        <p:spPr>
          <a:xfrm>
            <a:off x="3428992" y="5009262"/>
            <a:ext cx="5072098" cy="1714512"/>
          </a:xfrm>
          <a:prstGeom prst="rect">
            <a:avLst/>
          </a:prstGeom>
          <a:solidFill>
            <a:srgbClr val="E9F5C3"/>
          </a:solidFill>
        </p:spPr>
        <p:txBody>
          <a:bodyPr vert="horz" lIns="54864" tIns="91440" rtlCol="0">
            <a:noAutofit/>
          </a:bodyPr>
          <a:lstStyle/>
          <a:p>
            <a:pPr marL="438912" lvl="0" indent="-320040" algn="l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None/>
              <a:defRPr/>
            </a:pPr>
            <a:r>
              <a:rPr lang="en-US" altLang="ja-JP" sz="3600" smtClean="0">
                <a:solidFill>
                  <a:schemeClr val="tx1"/>
                </a:solidFill>
                <a:effectLst/>
                <a:ea typeface="HG正楷書体-PRO" pitchFamily="66" charset="-128"/>
              </a:rPr>
              <a:t>mov ah, 09h</a:t>
            </a:r>
          </a:p>
          <a:p>
            <a:pPr marL="438912" lvl="0" indent="-320040" algn="l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None/>
              <a:defRPr/>
            </a:pPr>
            <a:r>
              <a:rPr lang="en-US" altLang="ja-JP" sz="3600" smtClean="0">
                <a:solidFill>
                  <a:schemeClr val="tx1"/>
                </a:solidFill>
                <a:effectLst/>
                <a:ea typeface="HG正楷書体-PRO" pitchFamily="66" charset="-128"/>
              </a:rPr>
              <a:t>mov dx, "Hello, World"</a:t>
            </a:r>
          </a:p>
          <a:p>
            <a:pPr marL="438912" lvl="0" indent="-320040" algn="l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None/>
              <a:defRPr/>
            </a:pPr>
            <a:r>
              <a:rPr lang="en-US" altLang="ja-JP" sz="3600" smtClean="0">
                <a:solidFill>
                  <a:schemeClr val="tx1"/>
                </a:solidFill>
                <a:effectLst/>
                <a:ea typeface="HG正楷書体-PRO" pitchFamily="66" charset="-128"/>
              </a:rPr>
              <a:t>int 21h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28728" y="0"/>
            <a:ext cx="7429552" cy="857232"/>
          </a:xfrm>
        </p:spPr>
        <p:txBody>
          <a:bodyPr>
            <a:normAutofit/>
          </a:bodyPr>
          <a:lstStyle/>
          <a:p>
            <a:r>
              <a:rPr lang="en-US" altLang="ja-JP" smtClean="0"/>
              <a:t>86 binary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50006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kumimoji="1" lang="en-US" altLang="ja-JP" dirty="0" smtClean="0"/>
              <a:t>Writing 8086 binary only with symbols</a:t>
            </a:r>
          </a:p>
          <a:p>
            <a:r>
              <a:rPr kumimoji="1" lang="ja-JP" altLang="en-US" dirty="0" smtClean="0"/>
              <a:t>記号だけで書く！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No alphabet letters 	[a-</a:t>
            </a:r>
            <a:r>
              <a:rPr lang="en-US" altLang="ja-JP" dirty="0" err="1" smtClean="0"/>
              <a:t>zA</a:t>
            </a:r>
            <a:r>
              <a:rPr lang="en-US" altLang="ja-JP" dirty="0" smtClean="0"/>
              <a:t>-Z]</a:t>
            </a:r>
          </a:p>
          <a:p>
            <a:pPr lvl="1"/>
            <a:r>
              <a:rPr kumimoji="1" lang="en-US" altLang="ja-JP" dirty="0" smtClean="0"/>
              <a:t>No numerical letters 	[0-9]</a:t>
            </a:r>
          </a:p>
          <a:p>
            <a:pPr lvl="1"/>
            <a:r>
              <a:rPr lang="en-US" altLang="ja-JP" dirty="0" smtClean="0"/>
              <a:t>Of course, No letters other than US-ASCII</a:t>
            </a:r>
          </a:p>
          <a:p>
            <a:r>
              <a:rPr lang="ja-JP" altLang="en-US" dirty="0" smtClean="0"/>
              <a:t>使えるのは</a:t>
            </a:r>
            <a:r>
              <a:rPr lang="en-US" altLang="ja-JP" dirty="0" smtClean="0"/>
              <a:t>32</a:t>
            </a:r>
            <a:r>
              <a:rPr lang="ja-JP" altLang="en-US" dirty="0" smtClean="0"/>
              <a:t>種類の記号だけ</a:t>
            </a:r>
            <a:endParaRPr lang="en-US" altLang="ja-JP" dirty="0" smtClean="0"/>
          </a:p>
          <a:p>
            <a:pPr lvl="1"/>
            <a:r>
              <a:rPr lang="en-US" altLang="ja-JP" dirty="0" smtClean="0">
                <a:latin typeface="ＭＳ ゴシック" pitchFamily="49" charset="-128"/>
                <a:ea typeface="ＭＳ ゴシック" pitchFamily="49" charset="-128"/>
              </a:rPr>
              <a:t>!"#$%&amp;'()*+,-./:;&lt;=&gt;?@[\]^_`{|}~</a:t>
            </a:r>
          </a:p>
          <a:p>
            <a:pPr lvl="2"/>
            <a:r>
              <a:rPr kumimoji="1" lang="en-US" altLang="ja-JP" dirty="0" smtClean="0">
                <a:latin typeface="ＭＳ ゴシック" pitchFamily="49" charset="-128"/>
                <a:ea typeface="ＭＳ ゴシック" pitchFamily="49" charset="-128"/>
              </a:rPr>
              <a:t> Base32 </a:t>
            </a:r>
            <a:r>
              <a:rPr kumimoji="1" lang="ja-JP" altLang="en-US" dirty="0" smtClean="0">
                <a:latin typeface="ＭＳ ゴシック" pitchFamily="49" charset="-128"/>
                <a:ea typeface="ＭＳ ゴシック" pitchFamily="49" charset="-128"/>
              </a:rPr>
              <a:t>エンコーディング</a:t>
            </a:r>
            <a:endParaRPr kumimoji="1" lang="en-US" altLang="ja-JP" dirty="0" smtClean="0"/>
          </a:p>
          <a:p>
            <a:r>
              <a:rPr kumimoji="1" lang="en-US" altLang="ja-JP" dirty="0" smtClean="0"/>
              <a:t>16bit COM </a:t>
            </a:r>
            <a:r>
              <a:rPr kumimoji="1" lang="ja-JP" altLang="en-US" dirty="0" smtClean="0"/>
              <a:t>形式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"MZ", "ELF"</a:t>
            </a:r>
            <a:r>
              <a:rPr lang="ja-JP" altLang="en-US" dirty="0" smtClean="0"/>
              <a:t> </a:t>
            </a:r>
            <a:r>
              <a:rPr lang="ja-JP" altLang="en-US" dirty="0" err="1" smtClean="0"/>
              <a:t>のような</a:t>
            </a:r>
            <a:r>
              <a:rPr lang="ja-JP" altLang="en-US" dirty="0" smtClean="0"/>
              <a:t>ファイルヘッダなし</a:t>
            </a:r>
            <a:endParaRPr kumimoji="1" lang="ja-JP" altLang="en-US" dirty="0"/>
          </a:p>
        </p:txBody>
      </p:sp>
      <p:cxnSp>
        <p:nvCxnSpPr>
          <p:cNvPr id="5" name="直線コネクタ 4"/>
          <p:cNvCxnSpPr/>
          <p:nvPr/>
        </p:nvCxnSpPr>
        <p:spPr>
          <a:xfrm>
            <a:off x="5072066" y="2214554"/>
            <a:ext cx="1571636" cy="2857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5072066" y="2714620"/>
            <a:ext cx="1000132" cy="2857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ja-JP" altLang="en-US" dirty="0" smtClean="0">
                <a:solidFill>
                  <a:schemeClr val="bg1"/>
                </a:solidFill>
              </a:rPr>
              <a:t>記号のみで </a:t>
            </a:r>
            <a:r>
              <a:rPr lang="en-US" altLang="ja-JP" dirty="0" smtClean="0">
                <a:solidFill>
                  <a:schemeClr val="bg1"/>
                </a:solidFill>
              </a:rPr>
              <a:t>16bit</a:t>
            </a:r>
            <a:r>
              <a:rPr lang="ja-JP" altLang="en-US" dirty="0" smtClean="0">
                <a:solidFill>
                  <a:schemeClr val="bg1"/>
                </a:solidFill>
              </a:rPr>
              <a:t> </a:t>
            </a:r>
            <a:r>
              <a:rPr lang="en-US" altLang="ja-JP" dirty="0" smtClean="0">
                <a:solidFill>
                  <a:schemeClr val="bg1"/>
                </a:solidFill>
              </a:rPr>
              <a:t>8086 </a:t>
            </a:r>
            <a:r>
              <a:rPr lang="ja-JP" altLang="en-US" dirty="0" smtClean="0">
                <a:solidFill>
                  <a:schemeClr val="bg1"/>
                </a:solidFill>
              </a:rPr>
              <a:t>自己書き換え</a:t>
            </a:r>
          </a:p>
        </p:txBody>
      </p:sp>
      <p:sp>
        <p:nvSpPr>
          <p:cNvPr id="9830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ja-JP" altLang="en-US" dirty="0" smtClean="0"/>
              <a:t>使える演算子が限られる</a:t>
            </a:r>
          </a:p>
          <a:p>
            <a:pPr lvl="1"/>
            <a:r>
              <a:rPr lang="en-US" altLang="ja-JP" dirty="0" smtClean="0"/>
              <a:t>SUB		</a:t>
            </a:r>
            <a:r>
              <a:rPr lang="ja-JP" altLang="en-US" dirty="0" smtClean="0"/>
              <a:t>（</a:t>
            </a:r>
            <a:r>
              <a:rPr lang="en-US" altLang="ja-JP" dirty="0" smtClean="0"/>
              <a:t>ADD</a:t>
            </a:r>
            <a:r>
              <a:rPr lang="ja-JP" altLang="en-US" dirty="0" smtClean="0"/>
              <a:t>演算は使えない</a:t>
            </a:r>
            <a:r>
              <a:rPr lang="en-US" altLang="ja-JP" dirty="0" smtClean="0"/>
              <a:t>…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AND</a:t>
            </a:r>
          </a:p>
          <a:p>
            <a:r>
              <a:rPr lang="ja-JP" altLang="en-US" dirty="0" smtClean="0"/>
              <a:t>レジスタ間のコピーが簡単にできない</a:t>
            </a:r>
          </a:p>
          <a:p>
            <a:pPr lvl="1"/>
            <a:r>
              <a:rPr lang="en-US" altLang="ja-JP" dirty="0" smtClean="0"/>
              <a:t>PUSHA</a:t>
            </a:r>
          </a:p>
          <a:p>
            <a:pPr lvl="1"/>
            <a:r>
              <a:rPr lang="en-US" altLang="ja-JP" dirty="0" smtClean="0"/>
              <a:t>POP BX</a:t>
            </a:r>
          </a:p>
          <a:p>
            <a:r>
              <a:rPr lang="ja-JP" altLang="en-US" dirty="0" smtClean="0"/>
              <a:t>自己書き換え</a:t>
            </a:r>
          </a:p>
          <a:p>
            <a:pPr lvl="1"/>
            <a:r>
              <a:rPr lang="en-US" altLang="ja-JP" dirty="0" smtClean="0"/>
              <a:t>Base32</a:t>
            </a:r>
            <a:r>
              <a:rPr lang="ja-JP" altLang="en-US" dirty="0" smtClean="0"/>
              <a:t>デコードして実行バイナリを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メモリ上に動的生成して実行（</a:t>
            </a:r>
            <a:r>
              <a:rPr lang="en-US" altLang="ja-JP" dirty="0" smtClean="0"/>
              <a:t>JIT</a:t>
            </a:r>
            <a:r>
              <a:rPr lang="ja-JP" altLang="en-US" dirty="0" smtClean="0"/>
              <a:t>っぽい）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ja-JP" altLang="en-US" smtClean="0"/>
              <a:t>コンピュータの進化とプログラミング言語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dirty="0" smtClean="0"/>
              <a:t>近年</a:t>
            </a:r>
            <a:r>
              <a:rPr lang="en-US" altLang="ja-JP" dirty="0" smtClean="0"/>
              <a:t>CPU</a:t>
            </a:r>
            <a:r>
              <a:rPr lang="ja-JP" altLang="en-US" dirty="0" smtClean="0"/>
              <a:t>が高速化</a:t>
            </a:r>
          </a:p>
          <a:p>
            <a:pPr lvl="1" eaLnBrk="1" hangingPunct="1">
              <a:lnSpc>
                <a:spcPct val="90000"/>
              </a:lnSpc>
            </a:pPr>
            <a:r>
              <a:rPr lang="ja-JP" altLang="en-US" dirty="0" smtClean="0"/>
              <a:t>マルチコア化</a:t>
            </a:r>
          </a:p>
          <a:p>
            <a:pPr lvl="2" eaLnBrk="1" hangingPunct="1">
              <a:lnSpc>
                <a:spcPct val="90000"/>
              </a:lnSpc>
            </a:pPr>
            <a:r>
              <a:rPr lang="ja-JP" altLang="en-US" dirty="0" smtClean="0"/>
              <a:t>それを生かすプログラミング言語処理系</a:t>
            </a:r>
            <a:endParaRPr lang="en-US" altLang="ja-JP" dirty="0" smtClean="0"/>
          </a:p>
          <a:p>
            <a:pPr lvl="1">
              <a:lnSpc>
                <a:spcPct val="90000"/>
              </a:lnSpc>
            </a:pPr>
            <a:r>
              <a:rPr lang="en-US" altLang="ja-JP" dirty="0" smtClean="0"/>
              <a:t>IE9 </a:t>
            </a:r>
            <a:r>
              <a:rPr lang="ja-JP" altLang="en-US" dirty="0" smtClean="0"/>
              <a:t>では </a:t>
            </a:r>
            <a:r>
              <a:rPr lang="en-US" altLang="ja-JP" dirty="0" smtClean="0"/>
              <a:t>GPU </a:t>
            </a:r>
            <a:r>
              <a:rPr lang="ja-JP" altLang="en-US" dirty="0" smtClean="0"/>
              <a:t>も利用</a:t>
            </a:r>
          </a:p>
          <a:p>
            <a:pPr>
              <a:lnSpc>
                <a:spcPct val="90000"/>
              </a:lnSpc>
            </a:pPr>
            <a:r>
              <a:rPr lang="en-US" altLang="ja-JP" dirty="0" smtClean="0"/>
              <a:t>Lightweight Language </a:t>
            </a:r>
            <a:r>
              <a:rPr lang="ja-JP" altLang="en-US" dirty="0" smtClean="0"/>
              <a:t>の登場</a:t>
            </a:r>
          </a:p>
          <a:p>
            <a:pPr lvl="1" eaLnBrk="1" hangingPunct="1">
              <a:lnSpc>
                <a:spcPct val="90000"/>
              </a:lnSpc>
            </a:pPr>
            <a:r>
              <a:rPr lang="ja-JP" altLang="en-US" dirty="0" smtClean="0"/>
              <a:t>スクリプト言語でも高速に動作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ja-JP" dirty="0" smtClean="0"/>
              <a:t>Perl, Ruby, Python, PHP, </a:t>
            </a:r>
            <a:r>
              <a:rPr lang="en-US" altLang="ja-JP" dirty="0" err="1" smtClean="0"/>
              <a:t>ActionScript</a:t>
            </a:r>
            <a:r>
              <a:rPr lang="en-US" altLang="ja-JP" dirty="0" smtClean="0"/>
              <a:t> …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dirty="0" smtClean="0"/>
              <a:t>JavaScript </a:t>
            </a:r>
            <a:r>
              <a:rPr lang="ja-JP" altLang="en-US" dirty="0" smtClean="0"/>
              <a:t>高速化バトル勃発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dirty="0" smtClean="0"/>
              <a:t>Chrome </a:t>
            </a:r>
            <a:r>
              <a:rPr lang="ja-JP" altLang="en-US" dirty="0" smtClean="0"/>
              <a:t>の </a:t>
            </a:r>
            <a:r>
              <a:rPr lang="en-US" altLang="ja-JP" dirty="0" smtClean="0"/>
              <a:t>v8 </a:t>
            </a:r>
            <a:r>
              <a:rPr lang="ja-JP" altLang="en-US" dirty="0" smtClean="0"/>
              <a:t>エンジンの公開（</a:t>
            </a:r>
            <a:r>
              <a:rPr lang="en-US" altLang="ja-JP" dirty="0" smtClean="0"/>
              <a:t>2008</a:t>
            </a:r>
            <a:r>
              <a:rPr lang="ja-JP" altLang="en-US" dirty="0" smtClean="0"/>
              <a:t>年）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28728" y="142852"/>
            <a:ext cx="7429552" cy="714380"/>
          </a:xfrm>
        </p:spPr>
        <p:txBody>
          <a:bodyPr>
            <a:noAutofit/>
          </a:bodyPr>
          <a:lstStyle/>
          <a:p>
            <a:r>
              <a:rPr lang="ja-JP" altLang="en-US" dirty="0" smtClean="0"/>
              <a:t>スタック上に任意の数値を置く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990600" y="1371600"/>
            <a:ext cx="6786610" cy="1677406"/>
          </a:xfrm>
          <a:prstGeom prst="rect">
            <a:avLst/>
          </a:prstGeom>
          <a:solidFill>
            <a:srgbClr val="00B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990600" y="3371864"/>
            <a:ext cx="6786610" cy="2428892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990600" y="3048891"/>
            <a:ext cx="6786610" cy="322973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062302" y="1371600"/>
            <a:ext cx="4643470" cy="4426853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l">
              <a:lnSpc>
                <a:spcPts val="2600"/>
              </a:lnSpc>
              <a:spcBef>
                <a:spcPts val="0"/>
              </a:spcBef>
              <a:buNone/>
            </a:pPr>
            <a:r>
              <a:rPr lang="it-IT" altLang="ja-JP" sz="2400" dirty="0" smtClean="0">
                <a:solidFill>
                  <a:srgbClr val="003366"/>
                </a:solidFill>
                <a:ea typeface="ＭＳ ゴシック" pitchFamily="49" charset="-128"/>
              </a:rPr>
              <a:t>AND    AX, 2240</a:t>
            </a:r>
          </a:p>
          <a:p>
            <a:pPr algn="l">
              <a:lnSpc>
                <a:spcPts val="2600"/>
              </a:lnSpc>
              <a:spcBef>
                <a:spcPts val="0"/>
              </a:spcBef>
              <a:buNone/>
            </a:pPr>
            <a:r>
              <a:rPr lang="it-IT" altLang="ja-JP" sz="2400" dirty="0" smtClean="0">
                <a:solidFill>
                  <a:srgbClr val="003366"/>
                </a:solidFill>
                <a:ea typeface="ＭＳ ゴシック" pitchFamily="49" charset="-128"/>
              </a:rPr>
              <a:t>AND    AX, 4022</a:t>
            </a:r>
          </a:p>
          <a:p>
            <a:pPr algn="l">
              <a:lnSpc>
                <a:spcPts val="2600"/>
              </a:lnSpc>
              <a:spcBef>
                <a:spcPts val="0"/>
              </a:spcBef>
              <a:buNone/>
            </a:pPr>
            <a:r>
              <a:rPr lang="it-IT" altLang="ja-JP" sz="2400" dirty="0" smtClean="0">
                <a:solidFill>
                  <a:srgbClr val="003366"/>
                </a:solidFill>
                <a:ea typeface="ＭＳ ゴシック" pitchFamily="49" charset="-128"/>
              </a:rPr>
              <a:t>SUB    AL, 7e</a:t>
            </a:r>
          </a:p>
          <a:p>
            <a:pPr algn="l">
              <a:lnSpc>
                <a:spcPts val="2600"/>
              </a:lnSpc>
              <a:spcBef>
                <a:spcPts val="0"/>
              </a:spcBef>
              <a:buNone/>
            </a:pPr>
            <a:r>
              <a:rPr lang="it-IT" altLang="ja-JP" sz="2400" dirty="0" smtClean="0">
                <a:solidFill>
                  <a:srgbClr val="003366"/>
                </a:solidFill>
                <a:ea typeface="ＭＳ ゴシック" pitchFamily="49" charset="-128"/>
              </a:rPr>
              <a:t>SUB    AL, 25</a:t>
            </a:r>
          </a:p>
          <a:p>
            <a:pPr algn="l">
              <a:lnSpc>
                <a:spcPts val="2600"/>
              </a:lnSpc>
              <a:spcBef>
                <a:spcPts val="0"/>
              </a:spcBef>
              <a:buNone/>
            </a:pPr>
            <a:r>
              <a:rPr lang="it-IT" altLang="ja-JP" sz="2400" dirty="0" smtClean="0">
                <a:solidFill>
                  <a:srgbClr val="003366"/>
                </a:solidFill>
                <a:ea typeface="ＭＳ ゴシック" pitchFamily="49" charset="-128"/>
              </a:rPr>
              <a:t>SUB    AL, 21</a:t>
            </a:r>
          </a:p>
          <a:p>
            <a:pPr algn="l">
              <a:lnSpc>
                <a:spcPts val="2600"/>
              </a:lnSpc>
              <a:spcBef>
                <a:spcPts val="0"/>
              </a:spcBef>
              <a:buNone/>
            </a:pPr>
            <a:r>
              <a:rPr lang="it-IT" altLang="ja-JP" sz="2400" dirty="0" smtClean="0">
                <a:solidFill>
                  <a:srgbClr val="003366"/>
                </a:solidFill>
                <a:ea typeface="ＭＳ ゴシック" pitchFamily="49" charset="-128"/>
              </a:rPr>
              <a:t>PUSHA</a:t>
            </a:r>
          </a:p>
          <a:p>
            <a:pPr algn="l">
              <a:lnSpc>
                <a:spcPts val="2600"/>
              </a:lnSpc>
              <a:spcBef>
                <a:spcPts val="0"/>
              </a:spcBef>
              <a:buNone/>
            </a:pPr>
            <a:r>
              <a:rPr lang="it-IT" altLang="ja-JP" sz="2400" dirty="0" smtClean="0">
                <a:solidFill>
                  <a:srgbClr val="003366"/>
                </a:solidFill>
                <a:ea typeface="ＭＳ ゴシック" pitchFamily="49" charset="-128"/>
              </a:rPr>
              <a:t>POP    DI</a:t>
            </a:r>
          </a:p>
          <a:p>
            <a:pPr algn="l">
              <a:lnSpc>
                <a:spcPts val="2600"/>
              </a:lnSpc>
              <a:spcBef>
                <a:spcPts val="0"/>
              </a:spcBef>
              <a:buNone/>
            </a:pPr>
            <a:r>
              <a:rPr lang="it-IT" altLang="ja-JP" sz="2400" dirty="0" smtClean="0">
                <a:solidFill>
                  <a:srgbClr val="003366"/>
                </a:solidFill>
                <a:ea typeface="ＭＳ ゴシック" pitchFamily="49" charset="-128"/>
              </a:rPr>
              <a:t>POP    DI</a:t>
            </a:r>
          </a:p>
          <a:p>
            <a:pPr algn="l">
              <a:lnSpc>
                <a:spcPts val="2600"/>
              </a:lnSpc>
              <a:spcBef>
                <a:spcPts val="0"/>
              </a:spcBef>
              <a:buNone/>
            </a:pPr>
            <a:r>
              <a:rPr lang="it-IT" altLang="ja-JP" sz="2400" dirty="0" smtClean="0">
                <a:solidFill>
                  <a:srgbClr val="003366"/>
                </a:solidFill>
                <a:ea typeface="ＭＳ ゴシック" pitchFamily="49" charset="-128"/>
              </a:rPr>
              <a:t>POP    DI</a:t>
            </a:r>
          </a:p>
          <a:p>
            <a:pPr algn="l">
              <a:lnSpc>
                <a:spcPts val="2600"/>
              </a:lnSpc>
              <a:spcBef>
                <a:spcPts val="0"/>
              </a:spcBef>
              <a:buNone/>
            </a:pPr>
            <a:r>
              <a:rPr lang="it-IT" altLang="ja-JP" sz="2400" dirty="0" smtClean="0">
                <a:solidFill>
                  <a:srgbClr val="003366"/>
                </a:solidFill>
                <a:ea typeface="ＭＳ ゴシック" pitchFamily="49" charset="-128"/>
              </a:rPr>
              <a:t>POP    DI</a:t>
            </a:r>
          </a:p>
          <a:p>
            <a:pPr algn="l">
              <a:lnSpc>
                <a:spcPts val="2600"/>
              </a:lnSpc>
              <a:spcBef>
                <a:spcPts val="0"/>
              </a:spcBef>
              <a:buNone/>
            </a:pPr>
            <a:r>
              <a:rPr lang="it-IT" altLang="ja-JP" sz="2400" dirty="0" smtClean="0">
                <a:solidFill>
                  <a:srgbClr val="003366"/>
                </a:solidFill>
                <a:ea typeface="ＭＳ ゴシック" pitchFamily="49" charset="-128"/>
              </a:rPr>
              <a:t>POP    DI</a:t>
            </a:r>
          </a:p>
          <a:p>
            <a:pPr algn="l">
              <a:lnSpc>
                <a:spcPts val="2600"/>
              </a:lnSpc>
              <a:spcBef>
                <a:spcPts val="0"/>
              </a:spcBef>
              <a:buNone/>
            </a:pPr>
            <a:r>
              <a:rPr lang="it-IT" altLang="ja-JP" sz="2400" dirty="0" smtClean="0">
                <a:solidFill>
                  <a:srgbClr val="003366"/>
                </a:solidFill>
                <a:ea typeface="ＭＳ ゴシック" pitchFamily="49" charset="-128"/>
              </a:rPr>
              <a:t>POP    DI</a:t>
            </a:r>
          </a:p>
          <a:p>
            <a:pPr algn="l">
              <a:lnSpc>
                <a:spcPts val="2600"/>
              </a:lnSpc>
              <a:spcBef>
                <a:spcPts val="0"/>
              </a:spcBef>
              <a:buNone/>
            </a:pPr>
            <a:r>
              <a:rPr lang="it-IT" altLang="ja-JP" sz="2400" dirty="0" smtClean="0">
                <a:solidFill>
                  <a:srgbClr val="003366"/>
                </a:solidFill>
                <a:ea typeface="ＭＳ ゴシック" pitchFamily="49" charset="-128"/>
              </a:rPr>
              <a:t>POP    DI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847856" y="1371600"/>
            <a:ext cx="1143008" cy="4426853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lIns="36000" rIns="0" rtlCol="0">
            <a:spAutoFit/>
          </a:bodyPr>
          <a:lstStyle/>
          <a:p>
            <a:pPr algn="l">
              <a:lnSpc>
                <a:spcPts val="2600"/>
              </a:lnSpc>
              <a:spcBef>
                <a:spcPts val="0"/>
              </a:spcBef>
              <a:buNone/>
            </a:pPr>
            <a:r>
              <a:rPr lang="it-IT" altLang="ja-JP" sz="2400" dirty="0" smtClean="0">
                <a:solidFill>
                  <a:srgbClr val="003366"/>
                </a:solidFill>
                <a:ea typeface="ＭＳ ゴシック" pitchFamily="49" charset="-128"/>
              </a:rPr>
              <a:t>25 40 22</a:t>
            </a:r>
            <a:endParaRPr lang="it-IT" altLang="ja-JP" sz="2400" dirty="0" smtClean="0">
              <a:ea typeface="ＭＳ ゴシック" pitchFamily="49" charset="-128"/>
            </a:endParaRPr>
          </a:p>
          <a:p>
            <a:pPr algn="l">
              <a:lnSpc>
                <a:spcPts val="2600"/>
              </a:lnSpc>
              <a:spcBef>
                <a:spcPts val="0"/>
              </a:spcBef>
              <a:buNone/>
            </a:pPr>
            <a:r>
              <a:rPr lang="it-IT" altLang="ja-JP" sz="2400" dirty="0" smtClean="0">
                <a:solidFill>
                  <a:srgbClr val="003366"/>
                </a:solidFill>
                <a:ea typeface="ＭＳ ゴシック" pitchFamily="49" charset="-128"/>
              </a:rPr>
              <a:t>25 22 40</a:t>
            </a:r>
            <a:endParaRPr lang="it-IT" altLang="ja-JP" sz="2400" dirty="0" smtClean="0">
              <a:ea typeface="ＭＳ ゴシック" pitchFamily="49" charset="-128"/>
            </a:endParaRPr>
          </a:p>
          <a:p>
            <a:pPr algn="l">
              <a:lnSpc>
                <a:spcPts val="2600"/>
              </a:lnSpc>
              <a:spcBef>
                <a:spcPts val="0"/>
              </a:spcBef>
              <a:buNone/>
            </a:pPr>
            <a:r>
              <a:rPr lang="it-IT" altLang="ja-JP" sz="2400" dirty="0" smtClean="0">
                <a:solidFill>
                  <a:srgbClr val="003366"/>
                </a:solidFill>
                <a:ea typeface="ＭＳ ゴシック" pitchFamily="49" charset="-128"/>
              </a:rPr>
              <a:t>2C 7E</a:t>
            </a:r>
            <a:endParaRPr lang="it-IT" altLang="ja-JP" sz="2400" dirty="0" smtClean="0">
              <a:ea typeface="ＭＳ ゴシック" pitchFamily="49" charset="-128"/>
            </a:endParaRPr>
          </a:p>
          <a:p>
            <a:pPr algn="l">
              <a:lnSpc>
                <a:spcPts val="2600"/>
              </a:lnSpc>
              <a:spcBef>
                <a:spcPts val="0"/>
              </a:spcBef>
              <a:buNone/>
            </a:pPr>
            <a:r>
              <a:rPr lang="it-IT" altLang="ja-JP" sz="2400" dirty="0" smtClean="0">
                <a:solidFill>
                  <a:srgbClr val="003366"/>
                </a:solidFill>
                <a:ea typeface="ＭＳ ゴシック" pitchFamily="49" charset="-128"/>
              </a:rPr>
              <a:t>2C 25</a:t>
            </a:r>
            <a:endParaRPr lang="it-IT" altLang="ja-JP" sz="2400" dirty="0" smtClean="0">
              <a:ea typeface="ＭＳ ゴシック" pitchFamily="49" charset="-128"/>
            </a:endParaRPr>
          </a:p>
          <a:p>
            <a:pPr algn="l">
              <a:lnSpc>
                <a:spcPts val="2600"/>
              </a:lnSpc>
              <a:spcBef>
                <a:spcPts val="0"/>
              </a:spcBef>
              <a:buNone/>
            </a:pPr>
            <a:r>
              <a:rPr lang="it-IT" altLang="ja-JP" sz="2400" dirty="0" smtClean="0">
                <a:solidFill>
                  <a:srgbClr val="003366"/>
                </a:solidFill>
                <a:ea typeface="ＭＳ ゴシック" pitchFamily="49" charset="-128"/>
              </a:rPr>
              <a:t>2C 21</a:t>
            </a:r>
            <a:endParaRPr lang="it-IT" altLang="ja-JP" sz="2400" dirty="0" smtClean="0">
              <a:ea typeface="ＭＳ ゴシック" pitchFamily="49" charset="-128"/>
            </a:endParaRPr>
          </a:p>
          <a:p>
            <a:pPr algn="l">
              <a:lnSpc>
                <a:spcPts val="2600"/>
              </a:lnSpc>
              <a:spcBef>
                <a:spcPts val="0"/>
              </a:spcBef>
              <a:buNone/>
            </a:pPr>
            <a:r>
              <a:rPr lang="it-IT" altLang="ja-JP" sz="2400" dirty="0" smtClean="0">
                <a:solidFill>
                  <a:srgbClr val="003366"/>
                </a:solidFill>
                <a:ea typeface="ＭＳ ゴシック" pitchFamily="49" charset="-128"/>
              </a:rPr>
              <a:t>60</a:t>
            </a:r>
            <a:endParaRPr lang="it-IT" altLang="ja-JP" sz="2400" dirty="0" smtClean="0">
              <a:ea typeface="ＭＳ ゴシック" pitchFamily="49" charset="-128"/>
            </a:endParaRPr>
          </a:p>
          <a:p>
            <a:pPr algn="l">
              <a:lnSpc>
                <a:spcPts val="2600"/>
              </a:lnSpc>
              <a:spcBef>
                <a:spcPts val="0"/>
              </a:spcBef>
              <a:buNone/>
            </a:pPr>
            <a:r>
              <a:rPr lang="it-IT" altLang="ja-JP" sz="2400" dirty="0" smtClean="0">
                <a:solidFill>
                  <a:srgbClr val="003366"/>
                </a:solidFill>
                <a:ea typeface="ＭＳ ゴシック" pitchFamily="49" charset="-128"/>
              </a:rPr>
              <a:t>5F</a:t>
            </a:r>
          </a:p>
          <a:p>
            <a:pPr algn="l">
              <a:lnSpc>
                <a:spcPts val="2600"/>
              </a:lnSpc>
              <a:spcBef>
                <a:spcPts val="0"/>
              </a:spcBef>
              <a:buNone/>
            </a:pPr>
            <a:r>
              <a:rPr lang="it-IT" altLang="ja-JP" sz="2400" dirty="0" smtClean="0">
                <a:solidFill>
                  <a:srgbClr val="003366"/>
                </a:solidFill>
                <a:ea typeface="ＭＳ ゴシック" pitchFamily="49" charset="-128"/>
              </a:rPr>
              <a:t>5F</a:t>
            </a:r>
          </a:p>
          <a:p>
            <a:pPr algn="l">
              <a:lnSpc>
                <a:spcPts val="2600"/>
              </a:lnSpc>
              <a:spcBef>
                <a:spcPts val="0"/>
              </a:spcBef>
              <a:buNone/>
            </a:pPr>
            <a:r>
              <a:rPr lang="it-IT" altLang="ja-JP" sz="2400" dirty="0" smtClean="0">
                <a:solidFill>
                  <a:srgbClr val="003366"/>
                </a:solidFill>
                <a:ea typeface="ＭＳ ゴシック" pitchFamily="49" charset="-128"/>
              </a:rPr>
              <a:t>5F</a:t>
            </a:r>
          </a:p>
          <a:p>
            <a:pPr algn="l">
              <a:lnSpc>
                <a:spcPts val="2600"/>
              </a:lnSpc>
              <a:spcBef>
                <a:spcPts val="0"/>
              </a:spcBef>
              <a:buNone/>
            </a:pPr>
            <a:r>
              <a:rPr lang="it-IT" altLang="ja-JP" sz="2400" dirty="0" smtClean="0">
                <a:solidFill>
                  <a:srgbClr val="003366"/>
                </a:solidFill>
                <a:ea typeface="ＭＳ ゴシック" pitchFamily="49" charset="-128"/>
              </a:rPr>
              <a:t>5F</a:t>
            </a:r>
            <a:endParaRPr lang="it-IT" altLang="ja-JP" sz="2400" dirty="0" smtClean="0">
              <a:ea typeface="ＭＳ ゴシック" pitchFamily="49" charset="-128"/>
            </a:endParaRPr>
          </a:p>
          <a:p>
            <a:pPr algn="l">
              <a:lnSpc>
                <a:spcPts val="2600"/>
              </a:lnSpc>
              <a:spcBef>
                <a:spcPts val="0"/>
              </a:spcBef>
              <a:buNone/>
            </a:pPr>
            <a:r>
              <a:rPr lang="it-IT" altLang="ja-JP" sz="2400" dirty="0" smtClean="0">
                <a:solidFill>
                  <a:srgbClr val="003366"/>
                </a:solidFill>
                <a:ea typeface="ＭＳ ゴシック" pitchFamily="49" charset="-128"/>
              </a:rPr>
              <a:t>5F</a:t>
            </a:r>
          </a:p>
          <a:p>
            <a:pPr algn="l">
              <a:lnSpc>
                <a:spcPts val="2600"/>
              </a:lnSpc>
              <a:spcBef>
                <a:spcPts val="0"/>
              </a:spcBef>
              <a:buNone/>
            </a:pPr>
            <a:r>
              <a:rPr lang="it-IT" altLang="ja-JP" sz="2400" dirty="0" smtClean="0">
                <a:solidFill>
                  <a:srgbClr val="003366"/>
                </a:solidFill>
                <a:ea typeface="ＭＳ ゴシック" pitchFamily="49" charset="-128"/>
              </a:rPr>
              <a:t>5F</a:t>
            </a:r>
            <a:endParaRPr lang="it-IT" altLang="ja-JP" sz="2400" dirty="0" smtClean="0">
              <a:ea typeface="ＭＳ ゴシック" pitchFamily="49" charset="-128"/>
            </a:endParaRPr>
          </a:p>
          <a:p>
            <a:pPr algn="l">
              <a:lnSpc>
                <a:spcPts val="2600"/>
              </a:lnSpc>
              <a:spcBef>
                <a:spcPts val="0"/>
              </a:spcBef>
              <a:buNone/>
            </a:pPr>
            <a:r>
              <a:rPr lang="it-IT" altLang="ja-JP" sz="2400" dirty="0" smtClean="0">
                <a:solidFill>
                  <a:srgbClr val="003366"/>
                </a:solidFill>
                <a:ea typeface="ＭＳ ゴシック" pitchFamily="49" charset="-128"/>
              </a:rPr>
              <a:t>5F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491194" y="1371600"/>
            <a:ext cx="2000264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600"/>
              </a:lnSpc>
              <a:buNone/>
            </a:pPr>
            <a:r>
              <a:rPr lang="it-IT" altLang="ja-JP" sz="2400" smtClean="0">
                <a:solidFill>
                  <a:srgbClr val="C00000"/>
                </a:solidFill>
                <a:ea typeface="ＭＳ ゴシック" pitchFamily="49" charset="-128"/>
              </a:rPr>
              <a:t>AX == 0x003C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776814" y="3014674"/>
            <a:ext cx="2714644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600"/>
              </a:lnSpc>
              <a:buNone/>
            </a:pPr>
            <a:r>
              <a:rPr lang="it-IT" altLang="ja-JP" sz="2400" smtClean="0">
                <a:solidFill>
                  <a:srgbClr val="C00000"/>
                </a:solidFill>
                <a:ea typeface="ＭＳ ゴシック" pitchFamily="49" charset="-128"/>
              </a:rPr>
              <a:t>Push 8 registers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455311" y="3371864"/>
            <a:ext cx="3036147" cy="1240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600"/>
              </a:lnSpc>
              <a:buNone/>
            </a:pPr>
            <a:r>
              <a:rPr lang="it-IT" altLang="ja-JP" sz="2400" smtClean="0">
                <a:solidFill>
                  <a:srgbClr val="C00000"/>
                </a:solidFill>
                <a:ea typeface="ＭＳ ゴシック" pitchFamily="49" charset="-128"/>
              </a:rPr>
              <a:t>Pop 7 times,</a:t>
            </a:r>
          </a:p>
          <a:p>
            <a:pPr algn="r">
              <a:lnSpc>
                <a:spcPts val="2600"/>
              </a:lnSpc>
              <a:buNone/>
            </a:pPr>
            <a:r>
              <a:rPr lang="it-IT" altLang="ja-JP" sz="2400" smtClean="0">
                <a:solidFill>
                  <a:srgbClr val="C00000"/>
                </a:solidFill>
                <a:ea typeface="ＭＳ ゴシック" pitchFamily="49" charset="-128"/>
              </a:rPr>
              <a:t>"0x3C 0x00" are</a:t>
            </a:r>
          </a:p>
          <a:p>
            <a:pPr algn="r">
              <a:lnSpc>
                <a:spcPts val="2600"/>
              </a:lnSpc>
              <a:buNone/>
            </a:pPr>
            <a:r>
              <a:rPr lang="it-IT" altLang="ja-JP" sz="2400" smtClean="0">
                <a:solidFill>
                  <a:srgbClr val="C00000"/>
                </a:solidFill>
                <a:ea typeface="ＭＳ ゴシック" pitchFamily="49" charset="-128"/>
              </a:rPr>
              <a:t>left on stack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562368" y="4943500"/>
            <a:ext cx="4143404" cy="856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600"/>
              </a:lnSpc>
              <a:buNone/>
            </a:pPr>
            <a:r>
              <a:rPr lang="it-IT" altLang="ja-JP" sz="2800" smtClean="0">
                <a:solidFill>
                  <a:srgbClr val="C00000"/>
                </a:solidFill>
                <a:latin typeface="Arial Black" pitchFamily="34" charset="0"/>
                <a:ea typeface="ＭＳ ゴシック" pitchFamily="49" charset="-128"/>
              </a:rPr>
              <a:t>Expand code</a:t>
            </a:r>
          </a:p>
          <a:p>
            <a:pPr algn="r">
              <a:lnSpc>
                <a:spcPts val="2600"/>
              </a:lnSpc>
              <a:buNone/>
            </a:pPr>
            <a:r>
              <a:rPr lang="it-IT" altLang="ja-JP" sz="2800" smtClean="0">
                <a:solidFill>
                  <a:srgbClr val="C00000"/>
                </a:solidFill>
                <a:latin typeface="Arial Black" pitchFamily="34" charset="0"/>
                <a:ea typeface="ＭＳ ゴシック" pitchFamily="49" charset="-128"/>
              </a:rPr>
              <a:t> on stack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062038" y="1371600"/>
            <a:ext cx="714380" cy="4426853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lIns="36000" rIns="0" rtlCol="0">
            <a:spAutoFit/>
          </a:bodyPr>
          <a:lstStyle/>
          <a:p>
            <a:pPr algn="l">
              <a:lnSpc>
                <a:spcPts val="2600"/>
              </a:lnSpc>
              <a:spcBef>
                <a:spcPts val="0"/>
              </a:spcBef>
              <a:buNone/>
            </a:pPr>
            <a:r>
              <a:rPr lang="it-IT" altLang="ja-JP" sz="2400" dirty="0" smtClean="0">
                <a:solidFill>
                  <a:srgbClr val="003366"/>
                </a:solidFill>
                <a:ea typeface="ＭＳ ゴシック" pitchFamily="49" charset="-128"/>
              </a:rPr>
              <a:t>%@"</a:t>
            </a:r>
          </a:p>
          <a:p>
            <a:pPr algn="l">
              <a:lnSpc>
                <a:spcPts val="2600"/>
              </a:lnSpc>
              <a:spcBef>
                <a:spcPts val="0"/>
              </a:spcBef>
              <a:buNone/>
            </a:pPr>
            <a:r>
              <a:rPr lang="it-IT" altLang="ja-JP" sz="2400" dirty="0" smtClean="0">
                <a:solidFill>
                  <a:srgbClr val="003366"/>
                </a:solidFill>
                <a:ea typeface="ＭＳ ゴシック" pitchFamily="49" charset="-128"/>
              </a:rPr>
              <a:t>%"@</a:t>
            </a:r>
          </a:p>
          <a:p>
            <a:pPr algn="l">
              <a:lnSpc>
                <a:spcPts val="2600"/>
              </a:lnSpc>
              <a:spcBef>
                <a:spcPts val="0"/>
              </a:spcBef>
              <a:buNone/>
            </a:pPr>
            <a:r>
              <a:rPr lang="it-IT" altLang="ja-JP" sz="2400" dirty="0" smtClean="0">
                <a:solidFill>
                  <a:srgbClr val="003366"/>
                </a:solidFill>
                <a:ea typeface="ＭＳ ゴシック" pitchFamily="49" charset="-128"/>
              </a:rPr>
              <a:t>,~</a:t>
            </a:r>
          </a:p>
          <a:p>
            <a:pPr algn="l">
              <a:lnSpc>
                <a:spcPts val="2600"/>
              </a:lnSpc>
              <a:spcBef>
                <a:spcPts val="0"/>
              </a:spcBef>
              <a:buNone/>
            </a:pPr>
            <a:r>
              <a:rPr lang="it-IT" altLang="ja-JP" sz="2400" dirty="0" smtClean="0">
                <a:solidFill>
                  <a:srgbClr val="003366"/>
                </a:solidFill>
                <a:ea typeface="ＭＳ ゴシック" pitchFamily="49" charset="-128"/>
              </a:rPr>
              <a:t>,%</a:t>
            </a:r>
          </a:p>
          <a:p>
            <a:pPr algn="l">
              <a:lnSpc>
                <a:spcPts val="2600"/>
              </a:lnSpc>
              <a:spcBef>
                <a:spcPts val="0"/>
              </a:spcBef>
              <a:buNone/>
            </a:pPr>
            <a:r>
              <a:rPr lang="it-IT" altLang="ja-JP" sz="2400" dirty="0" smtClean="0">
                <a:solidFill>
                  <a:srgbClr val="003366"/>
                </a:solidFill>
                <a:ea typeface="ＭＳ ゴシック" pitchFamily="49" charset="-128"/>
              </a:rPr>
              <a:t>,!</a:t>
            </a:r>
          </a:p>
          <a:p>
            <a:pPr algn="l">
              <a:lnSpc>
                <a:spcPts val="2600"/>
              </a:lnSpc>
              <a:spcBef>
                <a:spcPts val="0"/>
              </a:spcBef>
              <a:buNone/>
            </a:pPr>
            <a:r>
              <a:rPr lang="it-IT" altLang="ja-JP" sz="2400" dirty="0" smtClean="0">
                <a:solidFill>
                  <a:srgbClr val="003366"/>
                </a:solidFill>
                <a:ea typeface="ＭＳ ゴシック" pitchFamily="49" charset="-128"/>
              </a:rPr>
              <a:t>`</a:t>
            </a:r>
          </a:p>
          <a:p>
            <a:pPr algn="l">
              <a:lnSpc>
                <a:spcPts val="2600"/>
              </a:lnSpc>
              <a:spcBef>
                <a:spcPts val="0"/>
              </a:spcBef>
              <a:buNone/>
            </a:pPr>
            <a:r>
              <a:rPr lang="it-IT" altLang="ja-JP" sz="2400" dirty="0" smtClean="0">
                <a:solidFill>
                  <a:srgbClr val="003366"/>
                </a:solidFill>
                <a:ea typeface="ＭＳ ゴシック" pitchFamily="49" charset="-128"/>
              </a:rPr>
              <a:t>_</a:t>
            </a:r>
          </a:p>
          <a:p>
            <a:pPr algn="l">
              <a:lnSpc>
                <a:spcPts val="2600"/>
              </a:lnSpc>
              <a:spcBef>
                <a:spcPts val="0"/>
              </a:spcBef>
              <a:buNone/>
            </a:pPr>
            <a:r>
              <a:rPr lang="it-IT" altLang="ja-JP" sz="2400" dirty="0" smtClean="0">
                <a:solidFill>
                  <a:srgbClr val="003366"/>
                </a:solidFill>
                <a:ea typeface="ＭＳ ゴシック" pitchFamily="49" charset="-128"/>
              </a:rPr>
              <a:t>_</a:t>
            </a:r>
          </a:p>
          <a:p>
            <a:pPr algn="l">
              <a:lnSpc>
                <a:spcPts val="2600"/>
              </a:lnSpc>
              <a:spcBef>
                <a:spcPts val="0"/>
              </a:spcBef>
              <a:buNone/>
            </a:pPr>
            <a:r>
              <a:rPr lang="it-IT" altLang="ja-JP" sz="2400" dirty="0" smtClean="0">
                <a:solidFill>
                  <a:srgbClr val="003366"/>
                </a:solidFill>
                <a:ea typeface="ＭＳ ゴシック" pitchFamily="49" charset="-128"/>
              </a:rPr>
              <a:t>_</a:t>
            </a:r>
          </a:p>
          <a:p>
            <a:pPr algn="l">
              <a:lnSpc>
                <a:spcPts val="2600"/>
              </a:lnSpc>
              <a:spcBef>
                <a:spcPts val="0"/>
              </a:spcBef>
              <a:buNone/>
            </a:pPr>
            <a:r>
              <a:rPr lang="it-IT" altLang="ja-JP" sz="2400" dirty="0" smtClean="0">
                <a:solidFill>
                  <a:srgbClr val="003366"/>
                </a:solidFill>
                <a:ea typeface="ＭＳ ゴシック" pitchFamily="49" charset="-128"/>
              </a:rPr>
              <a:t>_</a:t>
            </a:r>
          </a:p>
          <a:p>
            <a:pPr algn="l">
              <a:lnSpc>
                <a:spcPts val="2600"/>
              </a:lnSpc>
              <a:spcBef>
                <a:spcPts val="0"/>
              </a:spcBef>
              <a:buNone/>
            </a:pPr>
            <a:r>
              <a:rPr lang="it-IT" altLang="ja-JP" sz="2400" dirty="0" smtClean="0">
                <a:solidFill>
                  <a:srgbClr val="003366"/>
                </a:solidFill>
                <a:ea typeface="ＭＳ ゴシック" pitchFamily="49" charset="-128"/>
              </a:rPr>
              <a:t>_</a:t>
            </a:r>
          </a:p>
          <a:p>
            <a:pPr algn="l">
              <a:lnSpc>
                <a:spcPts val="2600"/>
              </a:lnSpc>
              <a:spcBef>
                <a:spcPts val="0"/>
              </a:spcBef>
              <a:buNone/>
            </a:pPr>
            <a:r>
              <a:rPr lang="it-IT" altLang="ja-JP" sz="2400" dirty="0" smtClean="0">
                <a:solidFill>
                  <a:srgbClr val="003366"/>
                </a:solidFill>
                <a:ea typeface="ＭＳ ゴシック" pitchFamily="49" charset="-128"/>
              </a:rPr>
              <a:t>_</a:t>
            </a:r>
          </a:p>
          <a:p>
            <a:pPr algn="l">
              <a:lnSpc>
                <a:spcPts val="2600"/>
              </a:lnSpc>
              <a:spcBef>
                <a:spcPts val="0"/>
              </a:spcBef>
              <a:buNone/>
            </a:pPr>
            <a:r>
              <a:rPr lang="it-IT" altLang="ja-JP" sz="2400" dirty="0" smtClean="0">
                <a:solidFill>
                  <a:srgbClr val="003366"/>
                </a:solidFill>
                <a:ea typeface="ＭＳ ゴシック" pitchFamily="49" charset="-128"/>
              </a:rPr>
              <a:t>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/>
      <p:bldP spid="11" grpId="0"/>
      <p:bldP spid="12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JavaScript </a:t>
            </a:r>
            <a:r>
              <a:rPr kumimoji="1" lang="ja-JP" altLang="en-US" dirty="0" smtClean="0"/>
              <a:t>で </a:t>
            </a:r>
            <a:r>
              <a:rPr kumimoji="1" lang="en-US" altLang="ja-JP" dirty="0" smtClean="0"/>
              <a:t>x86 </a:t>
            </a:r>
            <a:r>
              <a:rPr kumimoji="1" lang="ja-JP" altLang="en-US" dirty="0" smtClean="0"/>
              <a:t>アセンブラを書く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" y="1143000"/>
            <a:ext cx="9355667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70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228600"/>
            <a:ext cx="9144000" cy="132343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8000" dirty="0" smtClean="0">
                <a:solidFill>
                  <a:srgbClr val="FCFCFC"/>
                </a:solidFill>
              </a:rPr>
              <a:t>改造車</a:t>
            </a:r>
            <a:r>
              <a:rPr kumimoji="1" lang="en-US" altLang="ja-JP" sz="8000" dirty="0" smtClean="0">
                <a:solidFill>
                  <a:srgbClr val="FCFCFC"/>
                </a:solidFill>
              </a:rPr>
              <a:t> AA86 </a:t>
            </a:r>
            <a:endParaRPr kumimoji="1" lang="ja-JP" altLang="en-US" sz="8000" dirty="0">
              <a:solidFill>
                <a:srgbClr val="FCFCFC"/>
              </a:solidFill>
            </a:endParaRPr>
          </a:p>
        </p:txBody>
      </p:sp>
      <p:pic>
        <p:nvPicPr>
          <p:cNvPr id="11266" name="Picture 2" descr="F:\lltiger\neta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752600"/>
            <a:ext cx="6019800" cy="4411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正方形/長方形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9219" name="Picture 3" descr="F:\lltiger\aa86\_aa86.pn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308"/>
            <a:ext cx="8001000" cy="6854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DDDDDD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0" y="1346200"/>
            <a:ext cx="9144000" cy="4967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ja-JP" altLang="en-US" sz="8800" dirty="0" smtClean="0">
                <a:solidFill>
                  <a:schemeClr val="tx1"/>
                </a:solidFill>
                <a:latin typeface="Tahoma" pitchFamily="34" charset="0"/>
              </a:rPr>
              <a:t>顔文字系</a:t>
            </a:r>
            <a:endParaRPr lang="en-US" altLang="ja-JP" sz="8800" dirty="0" smtClean="0">
              <a:solidFill>
                <a:schemeClr val="tx1"/>
              </a:solidFill>
              <a:latin typeface="Tahoma" pitchFamily="34" charset="0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ja-JP" altLang="en-US" sz="8800" dirty="0" smtClean="0">
                <a:solidFill>
                  <a:schemeClr val="tx1"/>
                </a:solidFill>
                <a:latin typeface="Tahoma" pitchFamily="34" charset="0"/>
              </a:rPr>
              <a:t>記号</a:t>
            </a:r>
            <a:endParaRPr lang="en-US" altLang="ja-JP" sz="8800" dirty="0" smtClean="0">
              <a:solidFill>
                <a:schemeClr val="tx1"/>
              </a:solidFill>
              <a:latin typeface="Tahoma" pitchFamily="34" charset="0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ja-JP" altLang="en-US" sz="8800" dirty="0" smtClean="0">
                <a:solidFill>
                  <a:schemeClr val="tx1"/>
                </a:solidFill>
                <a:latin typeface="Tahoma" pitchFamily="34" charset="0"/>
              </a:rPr>
              <a:t>プログラミング</a:t>
            </a:r>
            <a:endParaRPr lang="en-US" altLang="ja-JP" sz="8800" dirty="0">
              <a:solidFill>
                <a:schemeClr val="tx1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ja-JP" altLang="en-US" dirty="0" smtClean="0"/>
              <a:t>顔文字系</a:t>
            </a:r>
            <a:r>
              <a:rPr lang="ja-JP" altLang="en-US" dirty="0" smtClean="0">
                <a:solidFill>
                  <a:schemeClr val="bg1"/>
                </a:solidFill>
              </a:rPr>
              <a:t>プログラミングのススメ</a:t>
            </a:r>
          </a:p>
        </p:txBody>
      </p:sp>
      <p:sp>
        <p:nvSpPr>
          <p:cNvPr id="80899" name="Rectangle 3"/>
          <p:cNvSpPr>
            <a:spLocks noGrp="1"/>
          </p:cNvSpPr>
          <p:nvPr>
            <p:ph type="body" idx="4294967295"/>
          </p:nvPr>
        </p:nvSpPr>
        <p:spPr>
          <a:effectLst/>
        </p:spPr>
        <p:txBody>
          <a:bodyPr/>
          <a:lstStyle/>
          <a:p>
            <a:r>
              <a:rPr lang="ja-JP" altLang="en-US" dirty="0" smtClean="0"/>
              <a:t>ソースコードがいつも笑顔！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(^_^;</a:t>
            </a:r>
          </a:p>
          <a:p>
            <a:r>
              <a:rPr lang="ja-JP" altLang="en-US" dirty="0" smtClean="0"/>
              <a:t>癒される！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(^_^;</a:t>
            </a:r>
          </a:p>
          <a:p>
            <a:r>
              <a:rPr lang="ja-JP" altLang="en-US" dirty="0" smtClean="0"/>
              <a:t>読みにくいコードで職を守る！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(^_^;</a:t>
            </a:r>
          </a:p>
          <a:p>
            <a:r>
              <a:rPr lang="ja-JP" altLang="en-US" dirty="0" smtClean="0"/>
              <a:t>純粋に楽しい！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(^_^;</a:t>
            </a:r>
          </a:p>
          <a:p>
            <a:r>
              <a:rPr lang="en-US" altLang="ja-JP" b="1" dirty="0" smtClean="0"/>
              <a:t>Fun of the programming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ja-JP" altLang="en-US" dirty="0" smtClean="0">
                <a:solidFill>
                  <a:schemeClr val="bg1"/>
                </a:solidFill>
              </a:rPr>
              <a:t>記号プログラミングのススメ</a:t>
            </a:r>
          </a:p>
        </p:txBody>
      </p:sp>
      <p:sp>
        <p:nvSpPr>
          <p:cNvPr id="80899" name="Rectangle 3"/>
          <p:cNvSpPr>
            <a:spLocks noGrp="1"/>
          </p:cNvSpPr>
          <p:nvPr>
            <p:ph type="body" idx="4294967295"/>
          </p:nvPr>
        </p:nvSpPr>
        <p:spPr>
          <a:effectLst/>
        </p:spPr>
        <p:txBody>
          <a:bodyPr/>
          <a:lstStyle/>
          <a:p>
            <a:r>
              <a:rPr lang="ja-JP" altLang="en-US" dirty="0" smtClean="0"/>
              <a:t>使用するのは記号</a:t>
            </a:r>
            <a:r>
              <a:rPr lang="en-US" altLang="ja-JP" dirty="0" smtClean="0"/>
              <a:t>32</a:t>
            </a:r>
            <a:r>
              <a:rPr lang="ja-JP" altLang="en-US" dirty="0" smtClean="0"/>
              <a:t>文字のみ</a:t>
            </a:r>
          </a:p>
          <a:p>
            <a:pPr lvl="1"/>
            <a:r>
              <a:rPr lang="en-US" altLang="ja-JP" dirty="0" smtClean="0"/>
              <a:t>!”</a:t>
            </a:r>
            <a:r>
              <a:rPr lang="ja-JP" altLang="en-US" dirty="0" smtClean="0"/>
              <a:t>＃＄％＆’（）－＝＾～￥｜</a:t>
            </a:r>
            <a:r>
              <a:rPr lang="en-US" altLang="ja-JP" dirty="0" smtClean="0"/>
              <a:t>`</a:t>
            </a:r>
            <a:r>
              <a:rPr lang="ja-JP" altLang="en-US" dirty="0" smtClean="0"/>
              <a:t>＠</a:t>
            </a:r>
            <a:br>
              <a:rPr lang="ja-JP" altLang="en-US" dirty="0" smtClean="0"/>
            </a:br>
            <a:r>
              <a:rPr lang="en-US" altLang="ja-JP" dirty="0" smtClean="0"/>
              <a:t>{ [ ] } ; + : * &lt;&gt; , . / ? _ |</a:t>
            </a:r>
          </a:p>
          <a:p>
            <a:pPr lvl="1"/>
            <a:r>
              <a:rPr lang="ja-JP" altLang="en-US" dirty="0" smtClean="0"/>
              <a:t>スペース、タブ、改行も使わない</a:t>
            </a:r>
          </a:p>
          <a:p>
            <a:r>
              <a:rPr lang="ja-JP" altLang="en-US" dirty="0" smtClean="0"/>
              <a:t>メリット</a:t>
            </a:r>
          </a:p>
          <a:p>
            <a:pPr lvl="1"/>
            <a:r>
              <a:rPr lang="ja-JP" altLang="en-US" dirty="0" smtClean="0"/>
              <a:t>インデントに悩む必要なし</a:t>
            </a:r>
          </a:p>
          <a:p>
            <a:pPr lvl="2"/>
            <a:r>
              <a:rPr lang="en-US" altLang="ja-JP" dirty="0" smtClean="0"/>
              <a:t>1,2,3,4,8</a:t>
            </a:r>
            <a:r>
              <a:rPr lang="ja-JP" altLang="en-US" dirty="0" smtClean="0"/>
              <a:t>スペース、</a:t>
            </a:r>
            <a:r>
              <a:rPr lang="en-US" altLang="ja-JP" dirty="0" smtClean="0"/>
              <a:t>1</a:t>
            </a:r>
            <a:r>
              <a:rPr lang="ja-JP" altLang="en-US" dirty="0" smtClean="0"/>
              <a:t>タブ派の人も安心</a:t>
            </a:r>
          </a:p>
          <a:p>
            <a:pPr lvl="1"/>
            <a:r>
              <a:rPr lang="ja-JP" altLang="en-US" dirty="0" smtClean="0"/>
              <a:t>変数の命名に悩む必要なし</a:t>
            </a:r>
          </a:p>
          <a:p>
            <a:pPr lvl="2"/>
            <a:r>
              <a:rPr lang="en-US" altLang="ja-JP" dirty="0" smtClean="0"/>
              <a:t>_ __ ___ ____ _____ ______ 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A882A-0C0C-482E-BF16-99BD1EBB287B}" type="slidenum">
              <a:rPr lang="en-US" altLang="ja-JP"/>
              <a:pPr/>
              <a:t>37</a:t>
            </a:fld>
            <a:endParaRPr lang="en-US" altLang="ja-JP"/>
          </a:p>
        </p:txBody>
      </p:sp>
      <p:sp>
        <p:nvSpPr>
          <p:cNvPr id="130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一生涯　顔文字プログラマー　宣言</a:t>
            </a:r>
            <a:endParaRPr lang="ja-JP" altLang="en-US" dirty="0"/>
          </a:p>
        </p:txBody>
      </p:sp>
      <p:sp>
        <p:nvSpPr>
          <p:cNvPr id="1308675" name="AutoShape 3" descr="pro2_keytop_a_l"/>
          <p:cNvSpPr>
            <a:spLocks noChangeAspect="1" noChangeArrowheads="1"/>
          </p:cNvSpPr>
          <p:nvPr/>
        </p:nvSpPr>
        <p:spPr bwMode="auto">
          <a:xfrm>
            <a:off x="11320463" y="4151313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ja-JP" altLang="en-US"/>
          </a:p>
        </p:txBody>
      </p:sp>
      <p:pic>
        <p:nvPicPr>
          <p:cNvPr id="1308676" name="Picture 4" descr="pro2_keytop_a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52600"/>
            <a:ext cx="8286750" cy="3467100"/>
          </a:xfrm>
          <a:prstGeom prst="rect">
            <a:avLst/>
          </a:prstGeom>
          <a:noFill/>
        </p:spPr>
      </p:pic>
      <p:sp>
        <p:nvSpPr>
          <p:cNvPr id="1308677" name="Text Box 5"/>
          <p:cNvSpPr txBox="1">
            <a:spLocks noChangeArrowheads="1"/>
          </p:cNvSpPr>
          <p:nvPr/>
        </p:nvSpPr>
        <p:spPr bwMode="auto">
          <a:xfrm>
            <a:off x="712593" y="5546725"/>
            <a:ext cx="7725192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ja-JP" altLang="en-US" sz="2800" dirty="0" smtClean="0">
                <a:solidFill>
                  <a:schemeClr val="hlink"/>
                </a:solidFill>
              </a:rPr>
              <a:t>たとえ、アルファベットのキーが壊れても、</a:t>
            </a:r>
            <a:endParaRPr lang="en-US" altLang="ja-JP" sz="2800" dirty="0" smtClean="0">
              <a:solidFill>
                <a:schemeClr val="hlink"/>
              </a:solidFill>
            </a:endParaRPr>
          </a:p>
          <a:p>
            <a:pPr algn="ctr"/>
            <a:r>
              <a:rPr lang="ja-JP" altLang="en-US" sz="2800" dirty="0" smtClean="0">
                <a:solidFill>
                  <a:schemeClr val="hlink"/>
                </a:solidFill>
              </a:rPr>
              <a:t>記号のキーだけあればプログラミングできる！</a:t>
            </a:r>
            <a:endParaRPr lang="ja-JP" altLang="en-US" sz="2800" dirty="0">
              <a:solidFill>
                <a:schemeClr val="hlink"/>
              </a:solidFill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447800" y="2819400"/>
            <a:ext cx="5105400" cy="1509713"/>
            <a:chOff x="912" y="1776"/>
            <a:chExt cx="3216" cy="951"/>
          </a:xfrm>
        </p:grpSpPr>
        <p:sp>
          <p:nvSpPr>
            <p:cNvPr id="1308679" name="Rectangle 7"/>
            <p:cNvSpPr>
              <a:spLocks noChangeArrowheads="1"/>
            </p:cNvSpPr>
            <p:nvPr/>
          </p:nvSpPr>
          <p:spPr bwMode="auto">
            <a:xfrm>
              <a:off x="912" y="1776"/>
              <a:ext cx="3216" cy="307"/>
            </a:xfrm>
            <a:prstGeom prst="rect">
              <a:avLst/>
            </a:prstGeom>
            <a:solidFill>
              <a:schemeClr val="tx1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81320" dir="7719588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08680" name="Rectangle 8"/>
            <p:cNvSpPr>
              <a:spLocks noChangeArrowheads="1"/>
            </p:cNvSpPr>
            <p:nvPr/>
          </p:nvSpPr>
          <p:spPr bwMode="auto">
            <a:xfrm>
              <a:off x="990" y="2112"/>
              <a:ext cx="2898" cy="288"/>
            </a:xfrm>
            <a:prstGeom prst="rect">
              <a:avLst/>
            </a:prstGeom>
            <a:solidFill>
              <a:schemeClr val="tx1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35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08681" name="Rectangle 9"/>
            <p:cNvSpPr>
              <a:spLocks noChangeArrowheads="1"/>
            </p:cNvSpPr>
            <p:nvPr/>
          </p:nvSpPr>
          <p:spPr bwMode="auto">
            <a:xfrm>
              <a:off x="1152" y="2439"/>
              <a:ext cx="2226" cy="288"/>
            </a:xfrm>
            <a:prstGeom prst="rect">
              <a:avLst/>
            </a:prstGeom>
            <a:solidFill>
              <a:schemeClr val="tx1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308682" name="Rectangle 10"/>
          <p:cNvSpPr>
            <a:spLocks noChangeArrowheads="1"/>
          </p:cNvSpPr>
          <p:nvPr/>
        </p:nvSpPr>
        <p:spPr bwMode="auto">
          <a:xfrm>
            <a:off x="7177088" y="3352800"/>
            <a:ext cx="1143000" cy="45720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08683" name="Rectangle 11"/>
          <p:cNvSpPr>
            <a:spLocks noChangeArrowheads="1"/>
          </p:cNvSpPr>
          <p:nvPr/>
        </p:nvSpPr>
        <p:spPr bwMode="auto">
          <a:xfrm>
            <a:off x="2728913" y="4371975"/>
            <a:ext cx="3019425" cy="45720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>
            <a:outerShdw dist="91581" dir="14178596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0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0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086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0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0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8677" grpId="0"/>
      <p:bldP spid="1308682" grpId="0" animBg="1"/>
      <p:bldP spid="130868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157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1901571" name="Picture 3" descr="larry-allyourbase32miyagaw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</p:spPr>
      </p:pic>
      <p:sp>
        <p:nvSpPr>
          <p:cNvPr id="1901572" name="Rectangle 4"/>
          <p:cNvSpPr>
            <a:spLocks noChangeArrowheads="1"/>
          </p:cNvSpPr>
          <p:nvPr/>
        </p:nvSpPr>
        <p:spPr bwMode="auto">
          <a:xfrm>
            <a:off x="0" y="4572000"/>
            <a:ext cx="9144000" cy="2286000"/>
          </a:xfrm>
          <a:prstGeom prst="rect">
            <a:avLst/>
          </a:prstGeom>
          <a:solidFill>
            <a:srgbClr val="00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01573" name="Text Box 5"/>
          <p:cNvSpPr txBox="1">
            <a:spLocks noChangeArrowheads="1"/>
          </p:cNvSpPr>
          <p:nvPr/>
        </p:nvSpPr>
        <p:spPr bwMode="auto">
          <a:xfrm>
            <a:off x="0" y="5181600"/>
            <a:ext cx="9144000" cy="15327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ja-JP" sz="36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all your base32 </a:t>
            </a:r>
            <a:r>
              <a:rPr lang="en-US" altLang="ja-JP" sz="36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are </a:t>
            </a:r>
            <a:r>
              <a:rPr lang="en-US" altLang="ja-JP" sz="36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belong to </a:t>
            </a:r>
            <a:r>
              <a:rPr lang="en-US" altLang="ja-JP" sz="36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us</a:t>
            </a:r>
          </a:p>
          <a:p>
            <a:pPr algn="l">
              <a:lnSpc>
                <a:spcPct val="130000"/>
              </a:lnSpc>
            </a:pPr>
            <a:r>
              <a:rPr lang="en-US" altLang="ja-JP" sz="36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		   (^_^)/</a:t>
            </a:r>
            <a:endParaRPr lang="en-US" altLang="ja-JP" sz="3600" dirty="0"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50"/>
                                        <p:tgtEl>
                                          <p:spTgt spid="19015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50"/>
                                        <p:tgtEl>
                                          <p:spTgt spid="19015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50"/>
                                        <p:tgtEl>
                                          <p:spTgt spid="19015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157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F8813-DC6A-4B4E-8E5A-A8C984BA3F0B}" type="slidenum">
              <a:rPr lang="en-US" altLang="ja-JP"/>
              <a:pPr/>
              <a:t>39</a:t>
            </a:fld>
            <a:endParaRPr lang="en-US" altLang="ja-JP"/>
          </a:p>
        </p:txBody>
      </p:sp>
      <p:sp>
        <p:nvSpPr>
          <p:cNvPr id="130969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0066">
                  <a:gamma/>
                  <a:shade val="0"/>
                  <a:invGamma/>
                </a:srgbClr>
              </a:gs>
              <a:gs pos="100000">
                <a:srgbClr val="000066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09699" name="Text Box 3"/>
          <p:cNvSpPr txBox="1">
            <a:spLocks noChangeArrowheads="1"/>
          </p:cNvSpPr>
          <p:nvPr/>
        </p:nvSpPr>
        <p:spPr bwMode="auto">
          <a:xfrm>
            <a:off x="-1235075" y="30702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ja-JP" altLang="ja-JP"/>
          </a:p>
        </p:txBody>
      </p:sp>
      <p:sp>
        <p:nvSpPr>
          <p:cNvPr id="1309700" name="Text Box 4"/>
          <p:cNvSpPr txBox="1">
            <a:spLocks noChangeArrowheads="1"/>
          </p:cNvSpPr>
          <p:nvPr/>
        </p:nvSpPr>
        <p:spPr bwMode="auto">
          <a:xfrm>
            <a:off x="0" y="2209800"/>
            <a:ext cx="91440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ja-JP" altLang="ja-JP" sz="14000">
              <a:solidFill>
                <a:schemeClr val="bg1"/>
              </a:solidFill>
            </a:endParaRPr>
          </a:p>
        </p:txBody>
      </p:sp>
      <p:sp>
        <p:nvSpPr>
          <p:cNvPr id="1309701" name="Text Box 5"/>
          <p:cNvSpPr txBox="1">
            <a:spLocks noChangeArrowheads="1"/>
          </p:cNvSpPr>
          <p:nvPr/>
        </p:nvSpPr>
        <p:spPr bwMode="auto">
          <a:xfrm>
            <a:off x="2819400" y="685800"/>
            <a:ext cx="3611563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32000" dirty="0">
                <a:solidFill>
                  <a:schemeClr val="bg1"/>
                </a:solidFill>
                <a:sym typeface="Wingdings" pitchFamily="2" charset="2"/>
              </a:rPr>
              <a:t></a:t>
            </a:r>
            <a:endParaRPr lang="en-US" altLang="ja-JP" sz="32000" dirty="0">
              <a:solidFill>
                <a:schemeClr val="bg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0" y="5638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b="1" dirty="0" smtClean="0">
                <a:solidFill>
                  <a:schemeClr val="bg1"/>
                </a:solidFill>
              </a:rPr>
              <a:t>ご静聴ありがとうございました</a:t>
            </a:r>
            <a:endParaRPr kumimoji="1" lang="ja-JP" altLang="en-US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ja-JP" altLang="en-US" smtClean="0"/>
              <a:t>各ブラウザの </a:t>
            </a:r>
            <a:r>
              <a:rPr lang="en-US" altLang="ja-JP" smtClean="0"/>
              <a:t>JavaScript </a:t>
            </a:r>
            <a:r>
              <a:rPr lang="ja-JP" altLang="en-US" smtClean="0"/>
              <a:t>エンジン</a:t>
            </a:r>
            <a:endParaRPr lang="ja-JP" altLang="en-US" dirty="0" smtClean="0"/>
          </a:p>
        </p:txBody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ja-JP" sz="2800" smtClean="0"/>
              <a:t>Microsoft Internet Explorer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2400" smtClean="0"/>
              <a:t>JScript </a:t>
            </a:r>
            <a:r>
              <a:rPr lang="en-US" altLang="ja-JP" sz="2400" smtClean="0">
                <a:sym typeface="Wingdings" pitchFamily="2" charset="2"/>
              </a:rPr>
              <a:t> Chakra</a:t>
            </a:r>
            <a:r>
              <a:rPr lang="ja-JP" altLang="en-US" sz="2400" smtClean="0">
                <a:sym typeface="Wingdings" pitchFamily="2" charset="2"/>
              </a:rPr>
              <a:t>（</a:t>
            </a:r>
            <a:r>
              <a:rPr lang="en-US" altLang="ja-JP" sz="2400" smtClean="0">
                <a:sym typeface="Wingdings" pitchFamily="2" charset="2"/>
              </a:rPr>
              <a:t>IE9</a:t>
            </a:r>
            <a:r>
              <a:rPr lang="ja-JP" altLang="en-US" sz="2400" smtClean="0">
                <a:sym typeface="Wingdings" pitchFamily="2" charset="2"/>
              </a:rPr>
              <a:t>）</a:t>
            </a:r>
            <a:endParaRPr lang="en-US" altLang="ja-JP" sz="2400" smtClean="0"/>
          </a:p>
          <a:p>
            <a:pPr eaLnBrk="1" hangingPunct="1">
              <a:lnSpc>
                <a:spcPct val="90000"/>
              </a:lnSpc>
            </a:pPr>
            <a:r>
              <a:rPr lang="en-US" altLang="ja-JP" sz="2800" smtClean="0"/>
              <a:t>Google Chrome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2400" smtClean="0"/>
              <a:t>v8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800" smtClean="0"/>
              <a:t>Mozilla Firefox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2400" smtClean="0"/>
              <a:t>SpiderMonkey </a:t>
            </a:r>
            <a:r>
              <a:rPr lang="en-US" altLang="ja-JP" sz="2400" smtClean="0">
                <a:sym typeface="Wingdings" pitchFamily="2" charset="2"/>
              </a:rPr>
              <a:t> </a:t>
            </a:r>
            <a:r>
              <a:rPr lang="en-US" altLang="ja-JP" sz="2400" smtClean="0"/>
              <a:t>TraceMonkey </a:t>
            </a:r>
            <a:r>
              <a:rPr lang="en-US" altLang="ja-JP" sz="2400" smtClean="0">
                <a:sym typeface="Wingdings" pitchFamily="2" charset="2"/>
              </a:rPr>
              <a:t> JagerMonkey</a:t>
            </a:r>
            <a:r>
              <a:rPr lang="ja-JP" altLang="en-US" sz="2400" smtClean="0">
                <a:sym typeface="Wingdings" pitchFamily="2" charset="2"/>
              </a:rPr>
              <a:t>（</a:t>
            </a:r>
            <a:r>
              <a:rPr lang="en-US" altLang="ja-JP" sz="2400" smtClean="0">
                <a:sym typeface="Wingdings" pitchFamily="2" charset="2"/>
              </a:rPr>
              <a:t>3.7</a:t>
            </a:r>
            <a:r>
              <a:rPr lang="ja-JP" altLang="en-US" sz="2400" smtClean="0">
                <a:sym typeface="Wingdings" pitchFamily="2" charset="2"/>
              </a:rPr>
              <a:t>）</a:t>
            </a:r>
            <a:endParaRPr lang="en-US" altLang="ja-JP" sz="2400" smtClean="0"/>
          </a:p>
          <a:p>
            <a:pPr eaLnBrk="1" hangingPunct="1">
              <a:lnSpc>
                <a:spcPct val="90000"/>
              </a:lnSpc>
            </a:pPr>
            <a:r>
              <a:rPr lang="en-US" altLang="ja-JP" sz="2800" smtClean="0"/>
              <a:t>Apple Safari</a:t>
            </a:r>
            <a:r>
              <a:rPr lang="ja-JP" altLang="en-US" sz="2800" smtClean="0"/>
              <a:t>（</a:t>
            </a:r>
            <a:r>
              <a:rPr lang="en-US" altLang="ja-JP" sz="2800" smtClean="0"/>
              <a:t>WebKit</a:t>
            </a:r>
            <a:r>
              <a:rPr lang="ja-JP" altLang="en-US" sz="2800" smtClean="0"/>
              <a:t>）</a:t>
            </a:r>
            <a:endParaRPr lang="en-US" altLang="ja-JP" sz="2800" smtClean="0"/>
          </a:p>
          <a:p>
            <a:pPr lvl="1" eaLnBrk="1" hangingPunct="1">
              <a:lnSpc>
                <a:spcPct val="90000"/>
              </a:lnSpc>
            </a:pPr>
            <a:r>
              <a:rPr lang="en-US" altLang="ja-JP" sz="2400" smtClean="0">
                <a:sym typeface="Wingdings" pitchFamily="2" charset="2"/>
              </a:rPr>
              <a:t>JavaScriptCore </a:t>
            </a:r>
            <a:r>
              <a:rPr lang="en-US" altLang="ja-JP" sz="2400" smtClean="0"/>
              <a:t>SquirrelFish </a:t>
            </a:r>
            <a:r>
              <a:rPr lang="en-US" altLang="ja-JP" sz="2400" smtClean="0">
                <a:sym typeface="Wingdings" pitchFamily="2" charset="2"/>
              </a:rPr>
              <a:t> </a:t>
            </a:r>
            <a:r>
              <a:rPr lang="en-US" altLang="ja-JP" sz="2400" smtClean="0"/>
              <a:t>SFX </a:t>
            </a:r>
            <a:r>
              <a:rPr lang="en-US" altLang="ja-JP" sz="2400" smtClean="0">
                <a:sym typeface="Wingdings" pitchFamily="2" charset="2"/>
              </a:rPr>
              <a:t> </a:t>
            </a:r>
            <a:r>
              <a:rPr lang="en-US" altLang="ja-JP" smtClean="0"/>
              <a:t>Nitro</a:t>
            </a:r>
          </a:p>
          <a:p>
            <a:pPr>
              <a:lnSpc>
                <a:spcPct val="90000"/>
              </a:lnSpc>
            </a:pPr>
            <a:r>
              <a:rPr lang="en-US" altLang="ja-JP" smtClean="0"/>
              <a:t>Opera</a:t>
            </a:r>
          </a:p>
          <a:p>
            <a:pPr lvl="1">
              <a:lnSpc>
                <a:spcPct val="90000"/>
              </a:lnSpc>
            </a:pPr>
            <a:r>
              <a:rPr lang="ja-JP" altLang="en-US" smtClean="0"/>
              <a:t>世界最速 </a:t>
            </a:r>
            <a:r>
              <a:rPr lang="en-US" altLang="ja-JP" smtClean="0"/>
              <a:t>Carakan</a:t>
            </a:r>
            <a:r>
              <a:rPr lang="ja-JP" altLang="en-US" smtClean="0"/>
              <a:t>（</a:t>
            </a:r>
            <a:r>
              <a:rPr lang="en-US" altLang="ja-JP" smtClean="0"/>
              <a:t>10.5</a:t>
            </a:r>
            <a:r>
              <a:rPr lang="ja-JP" altLang="en-US" smtClean="0"/>
              <a:t>）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5" descr="sfx-per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09800"/>
            <a:ext cx="8072438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smtClean="0"/>
              <a:t>JavaScript </a:t>
            </a:r>
            <a:r>
              <a:rPr lang="ja-JP" altLang="en-US" smtClean="0"/>
              <a:t>エンジンの速度比較</a:t>
            </a:r>
          </a:p>
        </p:txBody>
      </p:sp>
      <p:sp>
        <p:nvSpPr>
          <p:cNvPr id="542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SunSpider benchmark </a:t>
            </a:r>
            <a:r>
              <a:rPr lang="ja-JP" altLang="en-US" smtClean="0"/>
              <a:t>の結果（</a:t>
            </a:r>
            <a:r>
              <a:rPr lang="en-US" altLang="ja-JP" smtClean="0"/>
              <a:t>Safari</a:t>
            </a:r>
            <a:r>
              <a:rPr lang="ja-JP" altLang="en-US" smtClean="0"/>
              <a:t>）</a:t>
            </a:r>
          </a:p>
        </p:txBody>
      </p:sp>
      <p:sp>
        <p:nvSpPr>
          <p:cNvPr id="54279" name="Rectangle 8">
            <a:hlinkClick r:id="rId3"/>
          </p:cNvPr>
          <p:cNvSpPr>
            <a:spLocks noChangeArrowheads="1"/>
          </p:cNvSpPr>
          <p:nvPr/>
        </p:nvSpPr>
        <p:spPr bwMode="auto">
          <a:xfrm>
            <a:off x="1219200" y="5943600"/>
            <a:ext cx="7297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http://trac.webkit.org/wiki/Introducing%20SquirrelFish%20Extreme.ja</a:t>
            </a:r>
          </a:p>
        </p:txBody>
      </p:sp>
      <p:sp>
        <p:nvSpPr>
          <p:cNvPr id="1515529" name="Rectangle 9"/>
          <p:cNvSpPr>
            <a:spLocks noChangeArrowheads="1"/>
          </p:cNvSpPr>
          <p:nvPr/>
        </p:nvSpPr>
        <p:spPr bwMode="auto">
          <a:xfrm>
            <a:off x="609600" y="2286000"/>
            <a:ext cx="7848600" cy="327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smtClean="0"/>
              <a:t>TraceMonkey: JavaScript Lightspeed</a:t>
            </a:r>
          </a:p>
        </p:txBody>
      </p:sp>
      <p:pic>
        <p:nvPicPr>
          <p:cNvPr id="55301" name="Picture 3" descr="assorted-benchmar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371600"/>
            <a:ext cx="899160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2" name="Rectangle 4"/>
          <p:cNvSpPr>
            <a:spLocks noChangeArrowheads="1"/>
          </p:cNvSpPr>
          <p:nvPr/>
        </p:nvSpPr>
        <p:spPr bwMode="auto">
          <a:xfrm>
            <a:off x="152400" y="6019800"/>
            <a:ext cx="8756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/>
              <a:t>http://weblogs.mozillazine.org/roadmap/archives/2008/08/tracemonkey_javascript_lightsp.html</a:t>
            </a:r>
          </a:p>
        </p:txBody>
      </p:sp>
      <p:sp>
        <p:nvSpPr>
          <p:cNvPr id="55303" name="Rectangle 5"/>
          <p:cNvSpPr>
            <a:spLocks noChangeArrowheads="1"/>
          </p:cNvSpPr>
          <p:nvPr/>
        </p:nvSpPr>
        <p:spPr bwMode="auto">
          <a:xfrm>
            <a:off x="381000" y="1447800"/>
            <a:ext cx="3494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ja-JP" b="1">
                <a:hlinkClick r:id="rId3"/>
              </a:rPr>
              <a:t>Brendan's Roadmap Updates</a:t>
            </a:r>
            <a:endParaRPr lang="en-US" altLang="ja-JP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57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smtClean="0"/>
              <a:t>Safari vs. Firefox vs. Chrome</a:t>
            </a:r>
          </a:p>
        </p:txBody>
      </p:sp>
      <p:pic>
        <p:nvPicPr>
          <p:cNvPr id="56325" name="Picture 5" descr="dromaeo-window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4572000"/>
            <a:ext cx="5084763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6" descr="engine-per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828800"/>
            <a:ext cx="4851400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7" name="Rectangle 8">
            <a:hlinkClick r:id="rId4"/>
          </p:cNvPr>
          <p:cNvSpPr>
            <a:spLocks noChangeArrowheads="1"/>
          </p:cNvSpPr>
          <p:nvPr/>
        </p:nvSpPr>
        <p:spPr bwMode="auto">
          <a:xfrm>
            <a:off x="2581275" y="6354763"/>
            <a:ext cx="65627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/>
              <a:t>http://www.satine.org/archives/2008/09/19/squirrelfish-extreme-fastest-javascript-engine-yet/</a:t>
            </a:r>
          </a:p>
        </p:txBody>
      </p:sp>
      <p:sp>
        <p:nvSpPr>
          <p:cNvPr id="1517577" name="Rectangle 9"/>
          <p:cNvSpPr>
            <a:spLocks noChangeArrowheads="1"/>
          </p:cNvSpPr>
          <p:nvPr/>
        </p:nvSpPr>
        <p:spPr bwMode="auto">
          <a:xfrm>
            <a:off x="1752600" y="4343400"/>
            <a:ext cx="5257800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1517578" name="Rectangle 10"/>
          <p:cNvSpPr>
            <a:spLocks noChangeArrowheads="1"/>
          </p:cNvSpPr>
          <p:nvPr/>
        </p:nvSpPr>
        <p:spPr bwMode="auto">
          <a:xfrm>
            <a:off x="1676400" y="1828800"/>
            <a:ext cx="5257800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56330" name="Rectangle 11"/>
          <p:cNvSpPr>
            <a:spLocks noChangeArrowheads="1"/>
          </p:cNvSpPr>
          <p:nvPr/>
        </p:nvSpPr>
        <p:spPr bwMode="auto">
          <a:xfrm>
            <a:off x="381000" y="3962400"/>
            <a:ext cx="5248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/>
              <a:t>2. Mozilla's Dromaeo benchmark (Windows)</a:t>
            </a:r>
          </a:p>
        </p:txBody>
      </p:sp>
      <p:sp>
        <p:nvSpPr>
          <p:cNvPr id="56331" name="Rectangle 12"/>
          <p:cNvSpPr>
            <a:spLocks noChangeArrowheads="1"/>
          </p:cNvSpPr>
          <p:nvPr/>
        </p:nvSpPr>
        <p:spPr bwMode="auto">
          <a:xfrm>
            <a:off x="533400" y="1371600"/>
            <a:ext cx="43386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/>
              <a:t>1. SunSpider benchmark (Mac OS X)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ja-JP" altLang="en-US" smtClean="0"/>
              <a:t>量質転化の法則</a:t>
            </a:r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量が質に転化するとき</a:t>
            </a:r>
          </a:p>
          <a:p>
            <a:pPr lvl="1" eaLnBrk="1" hangingPunct="1"/>
            <a:r>
              <a:rPr lang="ja-JP" altLang="en-US" smtClean="0"/>
              <a:t>量を積み重ねることで質的な変化が起こる瞬間</a:t>
            </a:r>
          </a:p>
          <a:p>
            <a:pPr lvl="1" eaLnBrk="1" hangingPunct="1"/>
            <a:r>
              <a:rPr lang="ja-JP" altLang="en-US" smtClean="0"/>
              <a:t>頭の良くない奴（プログラム）でも、</a:t>
            </a:r>
            <a:br>
              <a:rPr lang="ja-JP" altLang="en-US" smtClean="0"/>
            </a:br>
            <a:r>
              <a:rPr lang="ja-JP" altLang="en-US" smtClean="0"/>
              <a:t>量をこなせば質に転化することがある</a:t>
            </a:r>
          </a:p>
          <a:p>
            <a:pPr eaLnBrk="1" hangingPunct="1"/>
            <a:r>
              <a:rPr lang="ja-JP" altLang="en-US" smtClean="0"/>
              <a:t>コンピュータの処理速度が向上</a:t>
            </a:r>
          </a:p>
          <a:p>
            <a:pPr lvl="1" eaLnBrk="1" hangingPunct="1"/>
            <a:r>
              <a:rPr lang="ja-JP" altLang="en-US" smtClean="0"/>
              <a:t>“賢い”枝狩りアルゴリズム</a:t>
            </a:r>
          </a:p>
          <a:p>
            <a:pPr lvl="2" eaLnBrk="1" hangingPunct="1"/>
            <a:r>
              <a:rPr lang="ja-JP" altLang="en-US" smtClean="0"/>
              <a:t>昔は</a:t>
            </a:r>
            <a:r>
              <a:rPr lang="en-US" altLang="ja-JP" smtClean="0"/>
              <a:t>CPU</a:t>
            </a:r>
            <a:r>
              <a:rPr lang="ja-JP" altLang="en-US" smtClean="0"/>
              <a:t>の速度が遅く、メモリの量も少なかった</a:t>
            </a:r>
          </a:p>
          <a:p>
            <a:pPr lvl="1" eaLnBrk="1" hangingPunct="1"/>
            <a:r>
              <a:rPr lang="ja-JP" altLang="en-US" smtClean="0"/>
              <a:t>“単純な”総当りアルゴリズム</a:t>
            </a:r>
          </a:p>
          <a:p>
            <a:pPr lvl="2" eaLnBrk="1" hangingPunct="1"/>
            <a:r>
              <a:rPr lang="ja-JP" altLang="en-US" smtClean="0"/>
              <a:t>単位時間あたりに処理できる情報量が増えたため</a:t>
            </a:r>
            <a:br>
              <a:rPr lang="ja-JP" altLang="en-US" smtClean="0"/>
            </a:br>
            <a:r>
              <a:rPr lang="ja-JP" altLang="en-US" smtClean="0"/>
              <a:t>現在再注目されている</a:t>
            </a:r>
          </a:p>
          <a:p>
            <a:pPr eaLnBrk="1" hangingPunct="1"/>
            <a:endParaRPr lang="en-US" altLang="ja-JP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590800"/>
            <a:ext cx="3886200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1" name="Rectangle 3"/>
          <p:cNvSpPr>
            <a:spLocks noChangeArrowheads="1"/>
          </p:cNvSpPr>
          <p:nvPr/>
        </p:nvSpPr>
        <p:spPr bwMode="auto">
          <a:xfrm>
            <a:off x="4648200" y="3124200"/>
            <a:ext cx="4267200" cy="1981200"/>
          </a:xfrm>
          <a:prstGeom prst="rect">
            <a:avLst/>
          </a:prstGeom>
          <a:solidFill>
            <a:srgbClr val="EAEAEA"/>
          </a:solidFill>
          <a:ln w="19050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06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smtClean="0"/>
              <a:t>Z80 </a:t>
            </a:r>
            <a:r>
              <a:rPr lang="ja-JP" altLang="en-US" smtClean="0"/>
              <a:t>エミュレーター</a:t>
            </a:r>
          </a:p>
        </p:txBody>
      </p:sp>
      <p:sp>
        <p:nvSpPr>
          <p:cNvPr id="6042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altLang="ja-JP" smtClean="0"/>
              <a:t>jsMSX</a:t>
            </a:r>
          </a:p>
          <a:p>
            <a:pPr lvl="3" eaLnBrk="1" hangingPunct="1"/>
            <a:r>
              <a:rPr lang="en-US" altLang="ja-JP" smtClean="0"/>
              <a:t>The first MSX emulator 100% written in Javascript </a:t>
            </a:r>
          </a:p>
        </p:txBody>
      </p:sp>
      <p:sp>
        <p:nvSpPr>
          <p:cNvPr id="60424" name="Rectangle 6">
            <a:hlinkClick r:id="rId2"/>
          </p:cNvPr>
          <p:cNvSpPr>
            <a:spLocks noChangeArrowheads="1"/>
          </p:cNvSpPr>
          <p:nvPr/>
        </p:nvSpPr>
        <p:spPr bwMode="auto">
          <a:xfrm>
            <a:off x="2514600" y="5943600"/>
            <a:ext cx="6191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latin typeface="Consolas" pitchFamily="49" charset="0"/>
              </a:rPr>
              <a:t>http://jsmsxdemo.googlepages.com/jsmsx.html</a:t>
            </a:r>
          </a:p>
        </p:txBody>
      </p:sp>
      <p:sp>
        <p:nvSpPr>
          <p:cNvPr id="60425" name="Rectangle 7"/>
          <p:cNvSpPr>
            <a:spLocks noChangeArrowheads="1"/>
          </p:cNvSpPr>
          <p:nvPr/>
        </p:nvSpPr>
        <p:spPr bwMode="auto">
          <a:xfrm>
            <a:off x="4800600" y="3276600"/>
            <a:ext cx="38100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ja-JP" sz="1200" b="1">
                <a:latin typeface="Consolas" pitchFamily="49" charset="0"/>
              </a:rPr>
              <a:t>Console:</a:t>
            </a:r>
          </a:p>
          <a:p>
            <a:pPr>
              <a:lnSpc>
                <a:spcPct val="110000"/>
              </a:lnSpc>
            </a:pPr>
            <a:r>
              <a:rPr lang="en-US" altLang="ja-JP" sz="1200" b="1">
                <a:latin typeface="Consolas" pitchFamily="49" charset="0"/>
              </a:rPr>
              <a:t>Booting jsMSX</a:t>
            </a:r>
          </a:p>
          <a:p>
            <a:pPr>
              <a:lnSpc>
                <a:spcPct val="110000"/>
              </a:lnSpc>
            </a:pPr>
            <a:r>
              <a:rPr lang="en-US" altLang="ja-JP" sz="1200" b="1">
                <a:latin typeface="Consolas" pitchFamily="49" charset="0"/>
              </a:rPr>
              <a:t>Starting RAM slots</a:t>
            </a:r>
          </a:p>
          <a:p>
            <a:pPr>
              <a:lnSpc>
                <a:spcPct val="110000"/>
              </a:lnSpc>
            </a:pPr>
            <a:r>
              <a:rPr lang="en-US" altLang="ja-JP" sz="1200" b="1">
                <a:latin typeface="Consolas" pitchFamily="49" charset="0"/>
              </a:rPr>
              <a:t>Starting VDP</a:t>
            </a:r>
          </a:p>
          <a:p>
            <a:pPr>
              <a:lnSpc>
                <a:spcPct val="110000"/>
              </a:lnSpc>
            </a:pPr>
            <a:r>
              <a:rPr lang="en-US" altLang="ja-JP" sz="1200" b="1">
                <a:latin typeface="Consolas" pitchFamily="49" charset="0"/>
              </a:rPr>
              <a:t>Starting PSG (No Sound)</a:t>
            </a:r>
          </a:p>
          <a:p>
            <a:pPr>
              <a:lnSpc>
                <a:spcPct val="110000"/>
              </a:lnSpc>
            </a:pPr>
            <a:r>
              <a:rPr lang="en-US" altLang="ja-JP" sz="1200" b="1">
                <a:latin typeface="Consolas" pitchFamily="49" charset="0"/>
              </a:rPr>
              <a:t>interrupt=0,ticks=59666 cpu ticks/interrupt, cpu clock=</a:t>
            </a:r>
            <a:r>
              <a:rPr lang="en-US" altLang="ja-JP" sz="1200" b="1">
                <a:solidFill>
                  <a:srgbClr val="FF0000"/>
                </a:solidFill>
                <a:latin typeface="Consolas" pitchFamily="49" charset="0"/>
              </a:rPr>
              <a:t>3.58 MHz</a:t>
            </a:r>
          </a:p>
          <a:p>
            <a:pPr>
              <a:lnSpc>
                <a:spcPct val="110000"/>
              </a:lnSpc>
            </a:pPr>
            <a:r>
              <a:rPr lang="en-US" altLang="ja-JP" sz="1200" b="1">
                <a:latin typeface="Consolas" pitchFamily="49" charset="0"/>
              </a:rPr>
              <a:t>MSX ready to go. Load ROMs and hit [start].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rebuchet MS"/>
        <a:ea typeface="メイリオ"/>
        <a:cs typeface="メイリオ"/>
      </a:majorFont>
      <a:minorFont>
        <a:latin typeface="Trebuchet MS"/>
        <a:ea typeface="メイリオ"/>
        <a:cs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CybozuLabs</Template>
  <TotalTime>0</TotalTime>
  <Words>1877</Words>
  <Application>Microsoft Office PowerPoint</Application>
  <PresentationFormat>画面に合わせる (4:3)</PresentationFormat>
  <Paragraphs>245</Paragraphs>
  <Slides>39</Slides>
  <Notes>12</Notes>
  <HiddenSlides>1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39</vt:i4>
      </vt:variant>
    </vt:vector>
  </HeadingPairs>
  <TitlesOfParts>
    <vt:vector size="40" baseType="lpstr">
      <vt:lpstr>Blends</vt:lpstr>
      <vt:lpstr>スライド 1</vt:lpstr>
      <vt:lpstr>第３話  最速ハチロク伝説</vt:lpstr>
      <vt:lpstr>コンピュータの進化とプログラミング言語</vt:lpstr>
      <vt:lpstr>各ブラウザの JavaScript エンジン</vt:lpstr>
      <vt:lpstr>JavaScript エンジンの速度比較</vt:lpstr>
      <vt:lpstr>TraceMonkey: JavaScript Lightspeed</vt:lpstr>
      <vt:lpstr>Safari vs. Firefox vs. Chrome</vt:lpstr>
      <vt:lpstr>量質転化の法則</vt:lpstr>
      <vt:lpstr>Z80 エミュレーター</vt:lpstr>
      <vt:lpstr>スライド 10</vt:lpstr>
      <vt:lpstr>JavaScript = Web2.0時代のマシン語？</vt:lpstr>
      <vt:lpstr>スライド 12</vt:lpstr>
      <vt:lpstr>これからは JavaScriptが 世界を支配する！</vt:lpstr>
      <vt:lpstr>市場調査</vt:lpstr>
      <vt:lpstr>JavaScriptが好かれる理由</vt:lpstr>
      <vt:lpstr>スライド 16</vt:lpstr>
      <vt:lpstr>スライド 17</vt:lpstr>
      <vt:lpstr>スライド 18</vt:lpstr>
      <vt:lpstr>aaencode って役に立つの？</vt:lpstr>
      <vt:lpstr>スライド 20</vt:lpstr>
      <vt:lpstr>でも…</vt:lpstr>
      <vt:lpstr>スライド 22</vt:lpstr>
      <vt:lpstr>スライド 23</vt:lpstr>
      <vt:lpstr>BATTLE 3 : Downhill</vt:lpstr>
      <vt:lpstr>BATTLE 3 : Downhill</vt:lpstr>
      <vt:lpstr>BATTLE 3 : Downhill</vt:lpstr>
      <vt:lpstr>Quiz: これは何をするプログラムでしょう？</vt:lpstr>
      <vt:lpstr>86 binary</vt:lpstr>
      <vt:lpstr>記号のみで 16bit 8086 自己書き換え</vt:lpstr>
      <vt:lpstr>スタック上に任意の数値を置く</vt:lpstr>
      <vt:lpstr>JavaScript で x86 アセンブラを書く</vt:lpstr>
      <vt:lpstr>スライド 32</vt:lpstr>
      <vt:lpstr>スライド 33</vt:lpstr>
      <vt:lpstr>スライド 34</vt:lpstr>
      <vt:lpstr>顔文字系プログラミングのススメ</vt:lpstr>
      <vt:lpstr>記号プログラミングのススメ</vt:lpstr>
      <vt:lpstr>一生涯　顔文字プログラマー　宣言</vt:lpstr>
      <vt:lpstr>スライド 38</vt:lpstr>
      <vt:lpstr>スライド 39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subject/>
  <dc:creator/>
  <cp:keywords/>
  <dc:description/>
  <cp:lastModifiedBy/>
  <cp:revision>104</cp:revision>
  <cp:lastPrinted>1601-01-01T00:00:00Z</cp:lastPrinted>
  <dcterms:created xsi:type="dcterms:W3CDTF">1601-01-01T00:00:00Z</dcterms:created>
  <dcterms:modified xsi:type="dcterms:W3CDTF">2010-08-01T08:43:07Z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